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Lst>
  <p:sldSz cx="12192000" cy="6858000"/>
  <p:notesSz cx="6858000" cy="9144000"/>
  <p:embeddedFontLst>
    <p:embeddedFont>
      <p:font typeface="Domine" panose="02040503040403060204" pitchFamily="18" charset="0"/>
      <p:regular r:id="rId29"/>
      <p:bold r:id="rId30"/>
    </p:embeddedFont>
    <p:embeddedFont>
      <p:font typeface="Georgia" panose="02040502050405020303" pitchFamily="18" charset="0"/>
      <p:regular r:id="rId31"/>
      <p:bold r:id="rId32"/>
      <p:italic r:id="rId33"/>
      <p:boldItalic r:id="rId34"/>
    </p:embeddedFont>
    <p:embeddedFont>
      <p:font typeface="Quattrocento Sans" panose="020B05020500000200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3"/>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6aef7286a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6aef728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cf7fa9bd71_1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cf7fa9bd71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cf7fa9bd71_1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cf7fa9bd71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cf7fa9bd71_1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cf7fa9bd71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f7fa9bd71_1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cf7fa9bd71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f7fa9bd71_1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f7fa9bd71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f7fa9bd71_1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cf7fa9bd71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cf7fa9bd71_1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cf7fa9bd71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f7fa9bd71_1_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f7fa9bd71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f7fa9bd71_1_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cf7fa9bd71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cf7fa9bd71_1_1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cf7fa9bd71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7fa9bd71_1_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7fa9bd71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cf7fa9bd71_1_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cf7fa9bd71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cf7fa9bd71_1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cf7fa9bd71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f7fa9bd71_1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cf7fa9bd71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cf82276d5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cf82276d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cf82276d56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cf82276d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cfbfbd77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fbfbd77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cf82276d56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cf82276d5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cf7fa9bd7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cf7fa9bd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cf7fa9bd71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cf7fa9bd7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f7fa9bd71_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cf7fa9bd7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7fa9bd71_1_1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7fa9bd71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f7fa9bd71_1_1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cf7fa9bd71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f7fa9bd71_1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cf7fa9bd7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7fa9bd71_1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7fa9bd71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70373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4400"/>
              <a:buFont typeface="Georgia"/>
              <a:buNone/>
              <a:defRPr>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703730" y="1691155"/>
            <a:ext cx="9648584"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12169"/>
              </a:buClr>
              <a:buSzPts val="1800"/>
              <a:buChar char="•"/>
              <a:defRPr/>
            </a:lvl1pPr>
            <a:lvl2pPr marL="914400" lvl="1" indent="-342900" algn="l">
              <a:lnSpc>
                <a:spcPct val="90000"/>
              </a:lnSpc>
              <a:spcBef>
                <a:spcPts val="500"/>
              </a:spcBef>
              <a:spcAft>
                <a:spcPts val="0"/>
              </a:spcAft>
              <a:buClr>
                <a:srgbClr val="012169"/>
              </a:buClr>
              <a:buSzPts val="1800"/>
              <a:buChar char="•"/>
              <a:defRPr/>
            </a:lvl2pPr>
            <a:lvl3pPr marL="1371600" lvl="2" indent="-342900" algn="l">
              <a:lnSpc>
                <a:spcPct val="90000"/>
              </a:lnSpc>
              <a:spcBef>
                <a:spcPts val="500"/>
              </a:spcBef>
              <a:spcAft>
                <a:spcPts val="0"/>
              </a:spcAft>
              <a:buClr>
                <a:srgbClr val="012169"/>
              </a:buClr>
              <a:buSzPts val="1800"/>
              <a:buChar char="•"/>
              <a:defRPr/>
            </a:lvl3pPr>
            <a:lvl4pPr marL="1828800" lvl="3" indent="-342900" algn="l">
              <a:lnSpc>
                <a:spcPct val="90000"/>
              </a:lnSpc>
              <a:spcBef>
                <a:spcPts val="500"/>
              </a:spcBef>
              <a:spcAft>
                <a:spcPts val="0"/>
              </a:spcAft>
              <a:buClr>
                <a:srgbClr val="012169"/>
              </a:buClr>
              <a:buSzPts val="1800"/>
              <a:buChar char="•"/>
              <a:defRPr/>
            </a:lvl4pPr>
            <a:lvl5pPr marL="2286000" lvl="4" indent="-342900" algn="l">
              <a:lnSpc>
                <a:spcPct val="90000"/>
              </a:lnSpc>
              <a:spcBef>
                <a:spcPts val="500"/>
              </a:spcBef>
              <a:spcAft>
                <a:spcPts val="0"/>
              </a:spcAft>
              <a:buClr>
                <a:srgbClr val="01216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accent4"/>
        </a:solidFill>
        <a:effectLst/>
      </p:bgPr>
    </p:bg>
    <p:spTree>
      <p:nvGrpSpPr>
        <p:cNvPr id="1" name="Shape 71"/>
        <p:cNvGrpSpPr/>
        <p:nvPr/>
      </p:nvGrpSpPr>
      <p:grpSpPr>
        <a:xfrm>
          <a:off x="0" y="0"/>
          <a:ext cx="0" cy="0"/>
          <a:chOff x="0" y="0"/>
          <a:chExt cx="0" cy="0"/>
        </a:xfrm>
      </p:grpSpPr>
      <p:sp>
        <p:nvSpPr>
          <p:cNvPr id="72" name="Google Shape;72;p11"/>
          <p:cNvSpPr/>
          <p:nvPr/>
        </p:nvSpPr>
        <p:spPr>
          <a:xfrm>
            <a:off x="639527" y="1207347"/>
            <a:ext cx="9798701" cy="28382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3" name="Google Shape;73;p11"/>
          <p:cNvSpPr txBox="1">
            <a:spLocks noGrp="1"/>
          </p:cNvSpPr>
          <p:nvPr>
            <p:ph type="title"/>
          </p:nvPr>
        </p:nvSpPr>
        <p:spPr>
          <a:xfrm>
            <a:off x="999157" y="871570"/>
            <a:ext cx="11310074"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3"/>
              </a:buClr>
              <a:buSzPts val="5400"/>
              <a:buFont typeface="Georgia"/>
              <a:buNone/>
              <a:defRPr sz="5400">
                <a:solidFill>
                  <a:schemeClr val="accent3"/>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999157" y="2197600"/>
            <a:ext cx="5865877"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1"/>
              </a:buClr>
              <a:buSzPts val="2400"/>
              <a:buChar char="•"/>
              <a:defRPr>
                <a:solidFill>
                  <a:schemeClr val="lt1"/>
                </a:solidFill>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1"/>
              </a:buClr>
              <a:buSzPts val="2000"/>
              <a:buChar char="•"/>
              <a:defRPr>
                <a:solidFill>
                  <a:schemeClr val="lt1"/>
                </a:solidFill>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1"/>
              </a:buClr>
              <a:buSzPts val="1800"/>
              <a:buChar char="•"/>
              <a:defRPr>
                <a:solidFill>
                  <a:schemeClr val="lt1"/>
                </a:solidFill>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1"/>
              </a:buClr>
              <a:buSzPts val="1800"/>
              <a:buChar char="•"/>
              <a:defRPr>
                <a:solidFill>
                  <a:schemeClr val="lt1"/>
                </a:solidFill>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p:nvPr/>
        </p:nvSpPr>
        <p:spPr>
          <a:xfrm>
            <a:off x="1092037" y="4004737"/>
            <a:ext cx="5772997" cy="17336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accent5"/>
        </a:solidFill>
        <a:effectLst/>
      </p:bgPr>
    </p:bg>
    <p:spTree>
      <p:nvGrpSpPr>
        <p:cNvPr id="1" name="Shape 76"/>
        <p:cNvGrpSpPr/>
        <p:nvPr/>
      </p:nvGrpSpPr>
      <p:grpSpPr>
        <a:xfrm>
          <a:off x="0" y="0"/>
          <a:ext cx="0" cy="0"/>
          <a:chOff x="0" y="0"/>
          <a:chExt cx="0" cy="0"/>
        </a:xfrm>
      </p:grpSpPr>
      <p:sp>
        <p:nvSpPr>
          <p:cNvPr id="77" name="Google Shape;77;p12"/>
          <p:cNvSpPr/>
          <p:nvPr/>
        </p:nvSpPr>
        <p:spPr>
          <a:xfrm>
            <a:off x="639527" y="1207347"/>
            <a:ext cx="9798701" cy="28382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8" name="Google Shape;78;p12"/>
          <p:cNvSpPr txBox="1">
            <a:spLocks noGrp="1"/>
          </p:cNvSpPr>
          <p:nvPr>
            <p:ph type="title"/>
          </p:nvPr>
        </p:nvSpPr>
        <p:spPr>
          <a:xfrm>
            <a:off x="999157" y="871570"/>
            <a:ext cx="11310074"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5400"/>
              <a:buFont typeface="Domine"/>
              <a:buNone/>
              <a:defRPr sz="5400">
                <a:solidFill>
                  <a:schemeClr val="accent1"/>
                </a:solidFill>
                <a:latin typeface="Domine"/>
                <a:ea typeface="Domine"/>
                <a:cs typeface="Domine"/>
                <a:sym typeface="Domi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txBox="1">
            <a:spLocks noGrp="1"/>
          </p:cNvSpPr>
          <p:nvPr>
            <p:ph type="body" idx="1"/>
          </p:nvPr>
        </p:nvSpPr>
        <p:spPr>
          <a:xfrm>
            <a:off x="999157" y="2197600"/>
            <a:ext cx="5865877"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latin typeface="Georgia"/>
                <a:ea typeface="Georgia"/>
                <a:cs typeface="Georgia"/>
                <a:sym typeface="Georgia"/>
              </a:defRPr>
            </a:lvl1pPr>
            <a:lvl2pPr marL="914400" lvl="1" indent="-381000" algn="l">
              <a:lnSpc>
                <a:spcPct val="90000"/>
              </a:lnSpc>
              <a:spcBef>
                <a:spcPts val="500"/>
              </a:spcBef>
              <a:spcAft>
                <a:spcPts val="0"/>
              </a:spcAft>
              <a:buClr>
                <a:schemeClr val="lt1"/>
              </a:buClr>
              <a:buSzPts val="2400"/>
              <a:buChar char="•"/>
              <a:defRPr>
                <a:solidFill>
                  <a:schemeClr val="lt1"/>
                </a:solidFill>
                <a:latin typeface="Georgia"/>
                <a:ea typeface="Georgia"/>
                <a:cs typeface="Georgia"/>
                <a:sym typeface="Georgia"/>
              </a:defRPr>
            </a:lvl2pPr>
            <a:lvl3pPr marL="1371600" lvl="2" indent="-355600" algn="l">
              <a:lnSpc>
                <a:spcPct val="90000"/>
              </a:lnSpc>
              <a:spcBef>
                <a:spcPts val="500"/>
              </a:spcBef>
              <a:spcAft>
                <a:spcPts val="0"/>
              </a:spcAft>
              <a:buClr>
                <a:schemeClr val="lt1"/>
              </a:buClr>
              <a:buSzPts val="2000"/>
              <a:buChar char="•"/>
              <a:defRPr>
                <a:solidFill>
                  <a:schemeClr val="lt1"/>
                </a:solidFill>
                <a:latin typeface="Georgia"/>
                <a:ea typeface="Georgia"/>
                <a:cs typeface="Georgia"/>
                <a:sym typeface="Georgia"/>
              </a:defRPr>
            </a:lvl3pPr>
            <a:lvl4pPr marL="1828800" lvl="3" indent="-342900" algn="l">
              <a:lnSpc>
                <a:spcPct val="90000"/>
              </a:lnSpc>
              <a:spcBef>
                <a:spcPts val="500"/>
              </a:spcBef>
              <a:spcAft>
                <a:spcPts val="0"/>
              </a:spcAft>
              <a:buClr>
                <a:schemeClr val="lt1"/>
              </a:buClr>
              <a:buSzPts val="1800"/>
              <a:buChar char="•"/>
              <a:defRPr>
                <a:solidFill>
                  <a:schemeClr val="lt1"/>
                </a:solidFill>
                <a:latin typeface="Georgia"/>
                <a:ea typeface="Georgia"/>
                <a:cs typeface="Georgia"/>
                <a:sym typeface="Georgia"/>
              </a:defRPr>
            </a:lvl4pPr>
            <a:lvl5pPr marL="2286000" lvl="4" indent="-342900" algn="l">
              <a:lnSpc>
                <a:spcPct val="90000"/>
              </a:lnSpc>
              <a:spcBef>
                <a:spcPts val="500"/>
              </a:spcBef>
              <a:spcAft>
                <a:spcPts val="0"/>
              </a:spcAft>
              <a:buClr>
                <a:schemeClr val="lt1"/>
              </a:buClr>
              <a:buSzPts val="1800"/>
              <a:buChar char="•"/>
              <a:defRPr>
                <a:solidFill>
                  <a:schemeClr val="lt1"/>
                </a:solidFill>
                <a:latin typeface="Georgia"/>
                <a:ea typeface="Georgia"/>
                <a:cs typeface="Georgia"/>
                <a:sym typeface="Georgi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2"/>
          <p:cNvSpPr/>
          <p:nvPr/>
        </p:nvSpPr>
        <p:spPr>
          <a:xfrm>
            <a:off x="1092037" y="4004737"/>
            <a:ext cx="5772997" cy="1733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70373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4400"/>
              <a:buFont typeface="Georgia"/>
              <a:buNone/>
              <a:defRPr>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12169"/>
              </a:buClr>
              <a:buSzPts val="1800"/>
              <a:buChar char="•"/>
              <a:defRPr/>
            </a:lvl1pPr>
            <a:lvl2pPr marL="914400" lvl="1" indent="-342900" algn="l">
              <a:lnSpc>
                <a:spcPct val="90000"/>
              </a:lnSpc>
              <a:spcBef>
                <a:spcPts val="500"/>
              </a:spcBef>
              <a:spcAft>
                <a:spcPts val="0"/>
              </a:spcAft>
              <a:buClr>
                <a:srgbClr val="012169"/>
              </a:buClr>
              <a:buSzPts val="1800"/>
              <a:buChar char="•"/>
              <a:defRPr/>
            </a:lvl2pPr>
            <a:lvl3pPr marL="1371600" lvl="2" indent="-342900" algn="l">
              <a:lnSpc>
                <a:spcPct val="90000"/>
              </a:lnSpc>
              <a:spcBef>
                <a:spcPts val="500"/>
              </a:spcBef>
              <a:spcAft>
                <a:spcPts val="0"/>
              </a:spcAft>
              <a:buClr>
                <a:srgbClr val="012169"/>
              </a:buClr>
              <a:buSzPts val="1800"/>
              <a:buChar char="•"/>
              <a:defRPr/>
            </a:lvl3pPr>
            <a:lvl4pPr marL="1828800" lvl="3" indent="-342900" algn="l">
              <a:lnSpc>
                <a:spcPct val="90000"/>
              </a:lnSpc>
              <a:spcBef>
                <a:spcPts val="500"/>
              </a:spcBef>
              <a:spcAft>
                <a:spcPts val="0"/>
              </a:spcAft>
              <a:buClr>
                <a:srgbClr val="012169"/>
              </a:buClr>
              <a:buSzPts val="1800"/>
              <a:buChar char="•"/>
              <a:defRPr/>
            </a:lvl4pPr>
            <a:lvl5pPr marL="2286000" lvl="4" indent="-342900" algn="l">
              <a:lnSpc>
                <a:spcPct val="90000"/>
              </a:lnSpc>
              <a:spcBef>
                <a:spcPts val="500"/>
              </a:spcBef>
              <a:spcAft>
                <a:spcPts val="0"/>
              </a:spcAft>
              <a:buClr>
                <a:srgbClr val="01216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12169"/>
              </a:buClr>
              <a:buSzPts val="1800"/>
              <a:buChar char="•"/>
              <a:defRPr/>
            </a:lvl1pPr>
            <a:lvl2pPr marL="914400" lvl="1" indent="-342900" algn="l">
              <a:lnSpc>
                <a:spcPct val="90000"/>
              </a:lnSpc>
              <a:spcBef>
                <a:spcPts val="500"/>
              </a:spcBef>
              <a:spcAft>
                <a:spcPts val="0"/>
              </a:spcAft>
              <a:buClr>
                <a:srgbClr val="012169"/>
              </a:buClr>
              <a:buSzPts val="1800"/>
              <a:buChar char="•"/>
              <a:defRPr/>
            </a:lvl2pPr>
            <a:lvl3pPr marL="1371600" lvl="2" indent="-342900" algn="l">
              <a:lnSpc>
                <a:spcPct val="90000"/>
              </a:lnSpc>
              <a:spcBef>
                <a:spcPts val="500"/>
              </a:spcBef>
              <a:spcAft>
                <a:spcPts val="0"/>
              </a:spcAft>
              <a:buClr>
                <a:srgbClr val="012169"/>
              </a:buClr>
              <a:buSzPts val="1800"/>
              <a:buChar char="•"/>
              <a:defRPr/>
            </a:lvl3pPr>
            <a:lvl4pPr marL="1828800" lvl="3" indent="-342900" algn="l">
              <a:lnSpc>
                <a:spcPct val="90000"/>
              </a:lnSpc>
              <a:spcBef>
                <a:spcPts val="500"/>
              </a:spcBef>
              <a:spcAft>
                <a:spcPts val="0"/>
              </a:spcAft>
              <a:buClr>
                <a:srgbClr val="012169"/>
              </a:buClr>
              <a:buSzPts val="1800"/>
              <a:buChar char="•"/>
              <a:defRPr/>
            </a:lvl4pPr>
            <a:lvl5pPr marL="2286000" lvl="4" indent="-342900" algn="l">
              <a:lnSpc>
                <a:spcPct val="90000"/>
              </a:lnSpc>
              <a:spcBef>
                <a:spcPts val="500"/>
              </a:spcBef>
              <a:spcAft>
                <a:spcPts val="0"/>
              </a:spcAft>
              <a:buClr>
                <a:srgbClr val="01216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4400"/>
              <a:buFont typeface="Georgia"/>
              <a:buNone/>
              <a:defRPr>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12169"/>
              </a:buClr>
              <a:buSzPts val="2400"/>
              <a:buNone/>
              <a:defRPr sz="2400" b="1"/>
            </a:lvl1pPr>
            <a:lvl2pPr marL="914400" lvl="1" indent="-228600" algn="l">
              <a:lnSpc>
                <a:spcPct val="90000"/>
              </a:lnSpc>
              <a:spcBef>
                <a:spcPts val="500"/>
              </a:spcBef>
              <a:spcAft>
                <a:spcPts val="0"/>
              </a:spcAft>
              <a:buClr>
                <a:srgbClr val="012169"/>
              </a:buClr>
              <a:buSzPts val="2000"/>
              <a:buNone/>
              <a:defRPr sz="2000" b="1"/>
            </a:lvl2pPr>
            <a:lvl3pPr marL="1371600" lvl="2" indent="-228600" algn="l">
              <a:lnSpc>
                <a:spcPct val="90000"/>
              </a:lnSpc>
              <a:spcBef>
                <a:spcPts val="500"/>
              </a:spcBef>
              <a:spcAft>
                <a:spcPts val="0"/>
              </a:spcAft>
              <a:buClr>
                <a:srgbClr val="012169"/>
              </a:buClr>
              <a:buSzPts val="1800"/>
              <a:buNone/>
              <a:defRPr sz="1800" b="1"/>
            </a:lvl3pPr>
            <a:lvl4pPr marL="1828800" lvl="3" indent="-228600" algn="l">
              <a:lnSpc>
                <a:spcPct val="90000"/>
              </a:lnSpc>
              <a:spcBef>
                <a:spcPts val="500"/>
              </a:spcBef>
              <a:spcAft>
                <a:spcPts val="0"/>
              </a:spcAft>
              <a:buClr>
                <a:srgbClr val="012169"/>
              </a:buClr>
              <a:buSzPts val="1600"/>
              <a:buNone/>
              <a:defRPr sz="1600" b="1"/>
            </a:lvl4pPr>
            <a:lvl5pPr marL="2286000" lvl="4" indent="-228600" algn="l">
              <a:lnSpc>
                <a:spcPct val="90000"/>
              </a:lnSpc>
              <a:spcBef>
                <a:spcPts val="500"/>
              </a:spcBef>
              <a:spcAft>
                <a:spcPts val="0"/>
              </a:spcAft>
              <a:buClr>
                <a:srgbClr val="012169"/>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8" name="Google Shape;88;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12169"/>
              </a:buClr>
              <a:buSzPts val="1800"/>
              <a:buChar char="•"/>
              <a:defRPr/>
            </a:lvl1pPr>
            <a:lvl2pPr marL="914400" lvl="1" indent="-342900" algn="l">
              <a:lnSpc>
                <a:spcPct val="90000"/>
              </a:lnSpc>
              <a:spcBef>
                <a:spcPts val="500"/>
              </a:spcBef>
              <a:spcAft>
                <a:spcPts val="0"/>
              </a:spcAft>
              <a:buClr>
                <a:srgbClr val="012169"/>
              </a:buClr>
              <a:buSzPts val="1800"/>
              <a:buChar char="•"/>
              <a:defRPr/>
            </a:lvl2pPr>
            <a:lvl3pPr marL="1371600" lvl="2" indent="-342900" algn="l">
              <a:lnSpc>
                <a:spcPct val="90000"/>
              </a:lnSpc>
              <a:spcBef>
                <a:spcPts val="500"/>
              </a:spcBef>
              <a:spcAft>
                <a:spcPts val="0"/>
              </a:spcAft>
              <a:buClr>
                <a:srgbClr val="012169"/>
              </a:buClr>
              <a:buSzPts val="1800"/>
              <a:buChar char="•"/>
              <a:defRPr/>
            </a:lvl3pPr>
            <a:lvl4pPr marL="1828800" lvl="3" indent="-342900" algn="l">
              <a:lnSpc>
                <a:spcPct val="90000"/>
              </a:lnSpc>
              <a:spcBef>
                <a:spcPts val="500"/>
              </a:spcBef>
              <a:spcAft>
                <a:spcPts val="0"/>
              </a:spcAft>
              <a:buClr>
                <a:srgbClr val="012169"/>
              </a:buClr>
              <a:buSzPts val="1800"/>
              <a:buChar char="•"/>
              <a:defRPr/>
            </a:lvl4pPr>
            <a:lvl5pPr marL="2286000" lvl="4" indent="-342900" algn="l">
              <a:lnSpc>
                <a:spcPct val="90000"/>
              </a:lnSpc>
              <a:spcBef>
                <a:spcPts val="500"/>
              </a:spcBef>
              <a:spcAft>
                <a:spcPts val="0"/>
              </a:spcAft>
              <a:buClr>
                <a:srgbClr val="01216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12169"/>
              </a:buClr>
              <a:buSzPts val="2400"/>
              <a:buNone/>
              <a:defRPr sz="2400" b="1"/>
            </a:lvl1pPr>
            <a:lvl2pPr marL="914400" lvl="1" indent="-228600" algn="l">
              <a:lnSpc>
                <a:spcPct val="90000"/>
              </a:lnSpc>
              <a:spcBef>
                <a:spcPts val="500"/>
              </a:spcBef>
              <a:spcAft>
                <a:spcPts val="0"/>
              </a:spcAft>
              <a:buClr>
                <a:srgbClr val="012169"/>
              </a:buClr>
              <a:buSzPts val="2000"/>
              <a:buNone/>
              <a:defRPr sz="2000" b="1"/>
            </a:lvl2pPr>
            <a:lvl3pPr marL="1371600" lvl="2" indent="-228600" algn="l">
              <a:lnSpc>
                <a:spcPct val="90000"/>
              </a:lnSpc>
              <a:spcBef>
                <a:spcPts val="500"/>
              </a:spcBef>
              <a:spcAft>
                <a:spcPts val="0"/>
              </a:spcAft>
              <a:buClr>
                <a:srgbClr val="012169"/>
              </a:buClr>
              <a:buSzPts val="1800"/>
              <a:buNone/>
              <a:defRPr sz="1800" b="1"/>
            </a:lvl3pPr>
            <a:lvl4pPr marL="1828800" lvl="3" indent="-228600" algn="l">
              <a:lnSpc>
                <a:spcPct val="90000"/>
              </a:lnSpc>
              <a:spcBef>
                <a:spcPts val="500"/>
              </a:spcBef>
              <a:spcAft>
                <a:spcPts val="0"/>
              </a:spcAft>
              <a:buClr>
                <a:srgbClr val="012169"/>
              </a:buClr>
              <a:buSzPts val="1600"/>
              <a:buNone/>
              <a:defRPr sz="1600" b="1"/>
            </a:lvl4pPr>
            <a:lvl5pPr marL="2286000" lvl="4" indent="-228600" algn="l">
              <a:lnSpc>
                <a:spcPct val="90000"/>
              </a:lnSpc>
              <a:spcBef>
                <a:spcPts val="500"/>
              </a:spcBef>
              <a:spcAft>
                <a:spcPts val="0"/>
              </a:spcAft>
              <a:buClr>
                <a:srgbClr val="012169"/>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0" name="Google Shape;90;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12169"/>
              </a:buClr>
              <a:buSzPts val="1800"/>
              <a:buChar char="•"/>
              <a:defRPr/>
            </a:lvl1pPr>
            <a:lvl2pPr marL="914400" lvl="1" indent="-342900" algn="l">
              <a:lnSpc>
                <a:spcPct val="90000"/>
              </a:lnSpc>
              <a:spcBef>
                <a:spcPts val="500"/>
              </a:spcBef>
              <a:spcAft>
                <a:spcPts val="0"/>
              </a:spcAft>
              <a:buClr>
                <a:srgbClr val="012169"/>
              </a:buClr>
              <a:buSzPts val="1800"/>
              <a:buChar char="•"/>
              <a:defRPr/>
            </a:lvl2pPr>
            <a:lvl3pPr marL="1371600" lvl="2" indent="-342900" algn="l">
              <a:lnSpc>
                <a:spcPct val="90000"/>
              </a:lnSpc>
              <a:spcBef>
                <a:spcPts val="500"/>
              </a:spcBef>
              <a:spcAft>
                <a:spcPts val="0"/>
              </a:spcAft>
              <a:buClr>
                <a:srgbClr val="012169"/>
              </a:buClr>
              <a:buSzPts val="1800"/>
              <a:buChar char="•"/>
              <a:defRPr/>
            </a:lvl3pPr>
            <a:lvl4pPr marL="1828800" lvl="3" indent="-342900" algn="l">
              <a:lnSpc>
                <a:spcPct val="90000"/>
              </a:lnSpc>
              <a:spcBef>
                <a:spcPts val="500"/>
              </a:spcBef>
              <a:spcAft>
                <a:spcPts val="0"/>
              </a:spcAft>
              <a:buClr>
                <a:srgbClr val="012169"/>
              </a:buClr>
              <a:buSzPts val="1800"/>
              <a:buChar char="•"/>
              <a:defRPr/>
            </a:lvl4pPr>
            <a:lvl5pPr marL="2286000" lvl="4" indent="-342900" algn="l">
              <a:lnSpc>
                <a:spcPct val="90000"/>
              </a:lnSpc>
              <a:spcBef>
                <a:spcPts val="500"/>
              </a:spcBef>
              <a:spcAft>
                <a:spcPts val="0"/>
              </a:spcAft>
              <a:buClr>
                <a:srgbClr val="01216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70373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4400"/>
              <a:buFont typeface="Georgia"/>
              <a:buNone/>
              <a:defRPr>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70373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6"/>
              </a:buClr>
              <a:buSzPts val="4400"/>
              <a:buFont typeface="Georgia"/>
              <a:buNone/>
              <a:defRPr>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6"/>
          <p:cNvSpPr txBox="1">
            <a:spLocks noGrp="1"/>
          </p:cNvSpPr>
          <p:nvPr>
            <p:ph type="body" idx="1"/>
          </p:nvPr>
        </p:nvSpPr>
        <p:spPr>
          <a:xfrm rot="5400000">
            <a:off x="3785861" y="-139097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12169"/>
              </a:buClr>
              <a:buSzPts val="1800"/>
              <a:buChar char="•"/>
              <a:defRPr/>
            </a:lvl1pPr>
            <a:lvl2pPr marL="914400" lvl="1" indent="-342900" algn="l">
              <a:lnSpc>
                <a:spcPct val="90000"/>
              </a:lnSpc>
              <a:spcBef>
                <a:spcPts val="500"/>
              </a:spcBef>
              <a:spcAft>
                <a:spcPts val="0"/>
              </a:spcAft>
              <a:buClr>
                <a:srgbClr val="012169"/>
              </a:buClr>
              <a:buSzPts val="1800"/>
              <a:buChar char="•"/>
              <a:defRPr/>
            </a:lvl2pPr>
            <a:lvl3pPr marL="1371600" lvl="2" indent="-342900" algn="l">
              <a:lnSpc>
                <a:spcPct val="90000"/>
              </a:lnSpc>
              <a:spcBef>
                <a:spcPts val="500"/>
              </a:spcBef>
              <a:spcAft>
                <a:spcPts val="0"/>
              </a:spcAft>
              <a:buClr>
                <a:srgbClr val="012169"/>
              </a:buClr>
              <a:buSzPts val="1800"/>
              <a:buChar char="•"/>
              <a:defRPr/>
            </a:lvl3pPr>
            <a:lvl4pPr marL="1828800" lvl="3" indent="-342900" algn="l">
              <a:lnSpc>
                <a:spcPct val="90000"/>
              </a:lnSpc>
              <a:spcBef>
                <a:spcPts val="500"/>
              </a:spcBef>
              <a:spcAft>
                <a:spcPts val="0"/>
              </a:spcAft>
              <a:buClr>
                <a:srgbClr val="012169"/>
              </a:buClr>
              <a:buSzPts val="1800"/>
              <a:buChar char="•"/>
              <a:defRPr/>
            </a:lvl4pPr>
            <a:lvl5pPr marL="2286000" lvl="4" indent="-342900" algn="l">
              <a:lnSpc>
                <a:spcPct val="90000"/>
              </a:lnSpc>
              <a:spcBef>
                <a:spcPts val="500"/>
              </a:spcBef>
              <a:spcAft>
                <a:spcPts val="0"/>
              </a:spcAft>
              <a:buClr>
                <a:srgbClr val="01216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3"/>
          <p:cNvSpPr/>
          <p:nvPr/>
        </p:nvSpPr>
        <p:spPr>
          <a:xfrm>
            <a:off x="-1" y="-1"/>
            <a:ext cx="510988" cy="6858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7" name="Google Shape;17;p3"/>
          <p:cNvSpPr/>
          <p:nvPr/>
        </p:nvSpPr>
        <p:spPr>
          <a:xfrm>
            <a:off x="770836" y="1221868"/>
            <a:ext cx="9758211" cy="4455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pic>
        <p:nvPicPr>
          <p:cNvPr id="18" name="Google Shape;18;p3"/>
          <p:cNvPicPr preferRelativeResize="0"/>
          <p:nvPr/>
        </p:nvPicPr>
        <p:blipFill rotWithShape="1">
          <a:blip r:embed="rId2">
            <a:alphaModFix/>
          </a:blip>
          <a:srcRect b="17667"/>
          <a:stretch/>
        </p:blipFill>
        <p:spPr>
          <a:xfrm>
            <a:off x="-2" y="2668"/>
            <a:ext cx="12192001" cy="6692054"/>
          </a:xfrm>
          <a:prstGeom prst="rect">
            <a:avLst/>
          </a:prstGeom>
          <a:noFill/>
          <a:ln>
            <a:noFill/>
          </a:ln>
        </p:spPr>
      </p:pic>
      <p:sp>
        <p:nvSpPr>
          <p:cNvPr id="19" name="Google Shape;19;p3"/>
          <p:cNvSpPr/>
          <p:nvPr/>
        </p:nvSpPr>
        <p:spPr>
          <a:xfrm>
            <a:off x="10690411" y="5486400"/>
            <a:ext cx="1205497" cy="10907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0" name="Google Shape;20;p3"/>
          <p:cNvSpPr/>
          <p:nvPr/>
        </p:nvSpPr>
        <p:spPr>
          <a:xfrm>
            <a:off x="0" y="4080629"/>
            <a:ext cx="12203014" cy="27773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1" name="Google Shape;21;p3"/>
          <p:cNvSpPr txBox="1">
            <a:spLocks noGrp="1"/>
          </p:cNvSpPr>
          <p:nvPr>
            <p:ph type="ctrTitle"/>
          </p:nvPr>
        </p:nvSpPr>
        <p:spPr>
          <a:xfrm>
            <a:off x="4758266" y="4704684"/>
            <a:ext cx="6748176" cy="781716"/>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rgbClr val="198AC8"/>
              </a:buClr>
              <a:buSzPts val="4000"/>
              <a:buFont typeface="Georgia"/>
              <a:buNone/>
              <a:defRPr sz="4000">
                <a:solidFill>
                  <a:srgbClr val="198AC8"/>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990842" y="5572172"/>
            <a:ext cx="10515600" cy="911646"/>
          </a:xfrm>
          <a:prstGeom prst="rect">
            <a:avLst/>
          </a:prstGeom>
          <a:noFill/>
          <a:ln>
            <a:noFill/>
          </a:ln>
        </p:spPr>
        <p:txBody>
          <a:bodyPr spcFirstLastPara="1" wrap="square" lIns="91425" tIns="45700" rIns="91425" bIns="45700" anchor="ctr" anchorCtr="0">
            <a:noAutofit/>
          </a:bodyPr>
          <a:lstStyle>
            <a:lvl1pPr marL="457200" lvl="0" indent="-228600" algn="r">
              <a:lnSpc>
                <a:spcPct val="90000"/>
              </a:lnSpc>
              <a:spcBef>
                <a:spcPts val="1000"/>
              </a:spcBef>
              <a:spcAft>
                <a:spcPts val="0"/>
              </a:spcAft>
              <a:buClr>
                <a:srgbClr val="198AC8"/>
              </a:buClr>
              <a:buSzPts val="5400"/>
              <a:buNone/>
              <a:defRPr sz="5400">
                <a:solidFill>
                  <a:srgbClr val="198AC8"/>
                </a:solidFill>
                <a:latin typeface="Georgia"/>
                <a:ea typeface="Georgia"/>
                <a:cs typeface="Georgia"/>
                <a:sym typeface="Georgia"/>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3"/>
          <p:cNvSpPr txBox="1">
            <a:spLocks noGrp="1"/>
          </p:cNvSpPr>
          <p:nvPr>
            <p:ph type="body" idx="2"/>
          </p:nvPr>
        </p:nvSpPr>
        <p:spPr>
          <a:xfrm>
            <a:off x="990842" y="4013953"/>
            <a:ext cx="10515600" cy="911646"/>
          </a:xfrm>
          <a:prstGeom prst="rect">
            <a:avLst/>
          </a:prstGeom>
          <a:noFill/>
          <a:ln>
            <a:noFill/>
          </a:ln>
        </p:spPr>
        <p:txBody>
          <a:bodyPr spcFirstLastPara="1" wrap="square" lIns="91425" tIns="45700" rIns="91425" bIns="45700" anchor="ctr" anchorCtr="0">
            <a:noAutofit/>
          </a:bodyPr>
          <a:lstStyle>
            <a:lvl1pPr marL="457200" lvl="0" indent="-228600" algn="r">
              <a:lnSpc>
                <a:spcPct val="90000"/>
              </a:lnSpc>
              <a:spcBef>
                <a:spcPts val="1000"/>
              </a:spcBef>
              <a:spcAft>
                <a:spcPts val="0"/>
              </a:spcAft>
              <a:buClr>
                <a:schemeClr val="lt1"/>
              </a:buClr>
              <a:buSzPts val="2800"/>
              <a:buNone/>
              <a:defRPr sz="2800">
                <a:solidFill>
                  <a:schemeClr val="lt1"/>
                </a:solidFill>
                <a:latin typeface="Georgia"/>
                <a:ea typeface="Georgia"/>
                <a:cs typeface="Georgia"/>
                <a:sym typeface="Georgia"/>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4" name="Google Shape;24;p3"/>
          <p:cNvPicPr preferRelativeResize="0"/>
          <p:nvPr/>
        </p:nvPicPr>
        <p:blipFill rotWithShape="1">
          <a:blip r:embed="rId3">
            <a:alphaModFix/>
          </a:blip>
          <a:srcRect/>
          <a:stretch/>
        </p:blipFill>
        <p:spPr>
          <a:xfrm>
            <a:off x="1073082" y="2801273"/>
            <a:ext cx="2468126" cy="24681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4"/>
          <p:cNvSpPr/>
          <p:nvPr/>
        </p:nvSpPr>
        <p:spPr>
          <a:xfrm>
            <a:off x="-1" y="-1"/>
            <a:ext cx="510988" cy="6858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7" name="Google Shape;27;p4"/>
          <p:cNvSpPr/>
          <p:nvPr/>
        </p:nvSpPr>
        <p:spPr>
          <a:xfrm>
            <a:off x="770836" y="1221868"/>
            <a:ext cx="9758211" cy="4455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pic>
        <p:nvPicPr>
          <p:cNvPr id="28" name="Google Shape;28;p4"/>
          <p:cNvPicPr preferRelativeResize="0"/>
          <p:nvPr/>
        </p:nvPicPr>
        <p:blipFill rotWithShape="1">
          <a:blip r:embed="rId2">
            <a:alphaModFix/>
          </a:blip>
          <a:srcRect l="2734" t="29214" r="17350" b="9245"/>
          <a:stretch/>
        </p:blipFill>
        <p:spPr>
          <a:xfrm>
            <a:off x="-2" y="-203200"/>
            <a:ext cx="12192002" cy="6258943"/>
          </a:xfrm>
          <a:prstGeom prst="rect">
            <a:avLst/>
          </a:prstGeom>
          <a:noFill/>
          <a:ln>
            <a:noFill/>
          </a:ln>
        </p:spPr>
      </p:pic>
      <p:sp>
        <p:nvSpPr>
          <p:cNvPr id="29" name="Google Shape;29;p4"/>
          <p:cNvSpPr/>
          <p:nvPr/>
        </p:nvSpPr>
        <p:spPr>
          <a:xfrm>
            <a:off x="10690411" y="5486400"/>
            <a:ext cx="1205497" cy="10907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0" name="Google Shape;30;p4"/>
          <p:cNvSpPr/>
          <p:nvPr/>
        </p:nvSpPr>
        <p:spPr>
          <a:xfrm>
            <a:off x="0" y="4080629"/>
            <a:ext cx="12203014" cy="27773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1" name="Google Shape;31;p4"/>
          <p:cNvSpPr txBox="1">
            <a:spLocks noGrp="1"/>
          </p:cNvSpPr>
          <p:nvPr>
            <p:ph type="ctrTitle"/>
          </p:nvPr>
        </p:nvSpPr>
        <p:spPr>
          <a:xfrm>
            <a:off x="4758266" y="4704684"/>
            <a:ext cx="6748176" cy="781716"/>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rgbClr val="198AC8"/>
              </a:buClr>
              <a:buSzPts val="4000"/>
              <a:buFont typeface="Georgia"/>
              <a:buNone/>
              <a:defRPr sz="4000">
                <a:solidFill>
                  <a:srgbClr val="198AC8"/>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990842" y="5572172"/>
            <a:ext cx="10515600" cy="911646"/>
          </a:xfrm>
          <a:prstGeom prst="rect">
            <a:avLst/>
          </a:prstGeom>
          <a:noFill/>
          <a:ln>
            <a:noFill/>
          </a:ln>
        </p:spPr>
        <p:txBody>
          <a:bodyPr spcFirstLastPara="1" wrap="square" lIns="91425" tIns="45700" rIns="91425" bIns="45700" anchor="ctr" anchorCtr="0">
            <a:noAutofit/>
          </a:bodyPr>
          <a:lstStyle>
            <a:lvl1pPr marL="457200" lvl="0" indent="-228600" algn="r">
              <a:lnSpc>
                <a:spcPct val="90000"/>
              </a:lnSpc>
              <a:spcBef>
                <a:spcPts val="1000"/>
              </a:spcBef>
              <a:spcAft>
                <a:spcPts val="0"/>
              </a:spcAft>
              <a:buClr>
                <a:srgbClr val="198AC8"/>
              </a:buClr>
              <a:buSzPts val="5400"/>
              <a:buNone/>
              <a:defRPr sz="5400">
                <a:solidFill>
                  <a:srgbClr val="198AC8"/>
                </a:solidFill>
                <a:latin typeface="Georgia"/>
                <a:ea typeface="Georgia"/>
                <a:cs typeface="Georgia"/>
                <a:sym typeface="Georgia"/>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4"/>
          <p:cNvSpPr txBox="1">
            <a:spLocks noGrp="1"/>
          </p:cNvSpPr>
          <p:nvPr>
            <p:ph type="body" idx="2"/>
          </p:nvPr>
        </p:nvSpPr>
        <p:spPr>
          <a:xfrm>
            <a:off x="990842" y="4013953"/>
            <a:ext cx="10515600" cy="911646"/>
          </a:xfrm>
          <a:prstGeom prst="rect">
            <a:avLst/>
          </a:prstGeom>
          <a:noFill/>
          <a:ln>
            <a:noFill/>
          </a:ln>
        </p:spPr>
        <p:txBody>
          <a:bodyPr spcFirstLastPara="1" wrap="square" lIns="91425" tIns="45700" rIns="91425" bIns="45700" anchor="ctr" anchorCtr="0">
            <a:noAutofit/>
          </a:bodyPr>
          <a:lstStyle>
            <a:lvl1pPr marL="457200" lvl="0" indent="-228600" algn="r">
              <a:lnSpc>
                <a:spcPct val="90000"/>
              </a:lnSpc>
              <a:spcBef>
                <a:spcPts val="1000"/>
              </a:spcBef>
              <a:spcAft>
                <a:spcPts val="0"/>
              </a:spcAft>
              <a:buClr>
                <a:schemeClr val="lt1"/>
              </a:buClr>
              <a:buSzPts val="2800"/>
              <a:buNone/>
              <a:defRPr sz="2800">
                <a:solidFill>
                  <a:schemeClr val="lt1"/>
                </a:solidFill>
                <a:latin typeface="Georgia"/>
                <a:ea typeface="Georgia"/>
                <a:cs typeface="Georgia"/>
                <a:sym typeface="Georgia"/>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34" name="Google Shape;34;p4"/>
          <p:cNvPicPr preferRelativeResize="0"/>
          <p:nvPr/>
        </p:nvPicPr>
        <p:blipFill rotWithShape="1">
          <a:blip r:embed="rId3">
            <a:alphaModFix/>
          </a:blip>
          <a:srcRect/>
          <a:stretch/>
        </p:blipFill>
        <p:spPr>
          <a:xfrm>
            <a:off x="1073082" y="2801273"/>
            <a:ext cx="2468126" cy="24681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5"/>
        <p:cNvGrpSpPr/>
        <p:nvPr/>
      </p:nvGrpSpPr>
      <p:grpSpPr>
        <a:xfrm>
          <a:off x="0" y="0"/>
          <a:ext cx="0" cy="0"/>
          <a:chOff x="0" y="0"/>
          <a:chExt cx="0" cy="0"/>
        </a:xfrm>
      </p:grpSpPr>
      <p:sp>
        <p:nvSpPr>
          <p:cNvPr id="36" name="Google Shape;36;p5"/>
          <p:cNvSpPr/>
          <p:nvPr/>
        </p:nvSpPr>
        <p:spPr>
          <a:xfrm>
            <a:off x="-1" y="-1"/>
            <a:ext cx="510988" cy="6858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7" name="Google Shape;37;p5"/>
          <p:cNvSpPr/>
          <p:nvPr/>
        </p:nvSpPr>
        <p:spPr>
          <a:xfrm>
            <a:off x="770836" y="1221868"/>
            <a:ext cx="9758211" cy="4455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pic>
        <p:nvPicPr>
          <p:cNvPr id="38" name="Google Shape;38;p5"/>
          <p:cNvPicPr preferRelativeResize="0"/>
          <p:nvPr/>
        </p:nvPicPr>
        <p:blipFill rotWithShape="1">
          <a:blip r:embed="rId2">
            <a:alphaModFix/>
          </a:blip>
          <a:srcRect b="21561"/>
          <a:stretch/>
        </p:blipFill>
        <p:spPr>
          <a:xfrm>
            <a:off x="-1" y="-1"/>
            <a:ext cx="12192001" cy="6375401"/>
          </a:xfrm>
          <a:prstGeom prst="rect">
            <a:avLst/>
          </a:prstGeom>
          <a:noFill/>
          <a:ln>
            <a:noFill/>
          </a:ln>
        </p:spPr>
      </p:pic>
      <p:sp>
        <p:nvSpPr>
          <p:cNvPr id="39" name="Google Shape;39;p5"/>
          <p:cNvSpPr/>
          <p:nvPr/>
        </p:nvSpPr>
        <p:spPr>
          <a:xfrm>
            <a:off x="10690411" y="5486400"/>
            <a:ext cx="1205497" cy="10907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0" name="Google Shape;40;p5"/>
          <p:cNvSpPr/>
          <p:nvPr/>
        </p:nvSpPr>
        <p:spPr>
          <a:xfrm>
            <a:off x="0" y="4080629"/>
            <a:ext cx="12203014" cy="27773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1" name="Google Shape;41;p5"/>
          <p:cNvSpPr txBox="1">
            <a:spLocks noGrp="1"/>
          </p:cNvSpPr>
          <p:nvPr>
            <p:ph type="ctrTitle"/>
          </p:nvPr>
        </p:nvSpPr>
        <p:spPr>
          <a:xfrm>
            <a:off x="4758266" y="4704684"/>
            <a:ext cx="6748176" cy="781716"/>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rgbClr val="198AC8"/>
              </a:buClr>
              <a:buSzPts val="4000"/>
              <a:buFont typeface="Georgia"/>
              <a:buNone/>
              <a:defRPr sz="4000">
                <a:solidFill>
                  <a:srgbClr val="198AC8"/>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990842" y="5572172"/>
            <a:ext cx="10515600" cy="911646"/>
          </a:xfrm>
          <a:prstGeom prst="rect">
            <a:avLst/>
          </a:prstGeom>
          <a:noFill/>
          <a:ln>
            <a:noFill/>
          </a:ln>
        </p:spPr>
        <p:txBody>
          <a:bodyPr spcFirstLastPara="1" wrap="square" lIns="91425" tIns="45700" rIns="91425" bIns="45700" anchor="ctr" anchorCtr="0">
            <a:noAutofit/>
          </a:bodyPr>
          <a:lstStyle>
            <a:lvl1pPr marL="457200" lvl="0" indent="-228600" algn="r">
              <a:lnSpc>
                <a:spcPct val="90000"/>
              </a:lnSpc>
              <a:spcBef>
                <a:spcPts val="1000"/>
              </a:spcBef>
              <a:spcAft>
                <a:spcPts val="0"/>
              </a:spcAft>
              <a:buClr>
                <a:srgbClr val="198AC8"/>
              </a:buClr>
              <a:buSzPts val="5400"/>
              <a:buNone/>
              <a:defRPr sz="5400">
                <a:solidFill>
                  <a:srgbClr val="198AC8"/>
                </a:solidFill>
                <a:latin typeface="Georgia"/>
                <a:ea typeface="Georgia"/>
                <a:cs typeface="Georgia"/>
                <a:sym typeface="Georgia"/>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5"/>
          <p:cNvSpPr txBox="1">
            <a:spLocks noGrp="1"/>
          </p:cNvSpPr>
          <p:nvPr>
            <p:ph type="body" idx="2"/>
          </p:nvPr>
        </p:nvSpPr>
        <p:spPr>
          <a:xfrm>
            <a:off x="990842" y="4002936"/>
            <a:ext cx="10515600" cy="911646"/>
          </a:xfrm>
          <a:prstGeom prst="rect">
            <a:avLst/>
          </a:prstGeom>
          <a:noFill/>
          <a:ln>
            <a:noFill/>
          </a:ln>
        </p:spPr>
        <p:txBody>
          <a:bodyPr spcFirstLastPara="1" wrap="square" lIns="91425" tIns="45700" rIns="91425" bIns="45700" anchor="ctr" anchorCtr="0">
            <a:noAutofit/>
          </a:bodyPr>
          <a:lstStyle>
            <a:lvl1pPr marL="457200" lvl="0" indent="-228600" algn="r">
              <a:lnSpc>
                <a:spcPct val="90000"/>
              </a:lnSpc>
              <a:spcBef>
                <a:spcPts val="1000"/>
              </a:spcBef>
              <a:spcAft>
                <a:spcPts val="0"/>
              </a:spcAft>
              <a:buClr>
                <a:schemeClr val="lt1"/>
              </a:buClr>
              <a:buSzPts val="2800"/>
              <a:buNone/>
              <a:defRPr sz="2800">
                <a:solidFill>
                  <a:schemeClr val="lt1"/>
                </a:solidFill>
                <a:latin typeface="Georgia"/>
                <a:ea typeface="Georgia"/>
                <a:cs typeface="Georgia"/>
                <a:sym typeface="Georgia"/>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44" name="Google Shape;44;p5"/>
          <p:cNvPicPr preferRelativeResize="0"/>
          <p:nvPr/>
        </p:nvPicPr>
        <p:blipFill rotWithShape="1">
          <a:blip r:embed="rId3">
            <a:alphaModFix/>
          </a:blip>
          <a:srcRect/>
          <a:stretch/>
        </p:blipFill>
        <p:spPr>
          <a:xfrm>
            <a:off x="1073082" y="2801273"/>
            <a:ext cx="2468126" cy="24681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45"/>
        <p:cNvGrpSpPr/>
        <p:nvPr/>
      </p:nvGrpSpPr>
      <p:grpSpPr>
        <a:xfrm>
          <a:off x="0" y="0"/>
          <a:ext cx="0" cy="0"/>
          <a:chOff x="0" y="0"/>
          <a:chExt cx="0" cy="0"/>
        </a:xfrm>
      </p:grpSpPr>
      <p:sp>
        <p:nvSpPr>
          <p:cNvPr id="46" name="Google Shape;46;p6"/>
          <p:cNvSpPr/>
          <p:nvPr/>
        </p:nvSpPr>
        <p:spPr>
          <a:xfrm>
            <a:off x="-1" y="-1"/>
            <a:ext cx="510988" cy="6858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7" name="Google Shape;47;p6"/>
          <p:cNvSpPr/>
          <p:nvPr/>
        </p:nvSpPr>
        <p:spPr>
          <a:xfrm>
            <a:off x="770836" y="1221868"/>
            <a:ext cx="9758211" cy="4455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pic>
        <p:nvPicPr>
          <p:cNvPr id="48" name="Google Shape;48;p6"/>
          <p:cNvPicPr preferRelativeResize="0"/>
          <p:nvPr/>
        </p:nvPicPr>
        <p:blipFill rotWithShape="1">
          <a:blip r:embed="rId2">
            <a:alphaModFix/>
          </a:blip>
          <a:srcRect b="19153"/>
          <a:stretch/>
        </p:blipFill>
        <p:spPr>
          <a:xfrm>
            <a:off x="0" y="-2"/>
            <a:ext cx="12203014" cy="6577151"/>
          </a:xfrm>
          <a:prstGeom prst="rect">
            <a:avLst/>
          </a:prstGeom>
          <a:noFill/>
          <a:ln>
            <a:noFill/>
          </a:ln>
        </p:spPr>
      </p:pic>
      <p:sp>
        <p:nvSpPr>
          <p:cNvPr id="49" name="Google Shape;49;p6"/>
          <p:cNvSpPr/>
          <p:nvPr/>
        </p:nvSpPr>
        <p:spPr>
          <a:xfrm>
            <a:off x="10690411" y="5486400"/>
            <a:ext cx="1205497" cy="109074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0" name="Google Shape;50;p6"/>
          <p:cNvSpPr/>
          <p:nvPr/>
        </p:nvSpPr>
        <p:spPr>
          <a:xfrm>
            <a:off x="0" y="4080629"/>
            <a:ext cx="12203014" cy="27773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1" name="Google Shape;51;p6"/>
          <p:cNvSpPr txBox="1">
            <a:spLocks noGrp="1"/>
          </p:cNvSpPr>
          <p:nvPr>
            <p:ph type="ctrTitle"/>
          </p:nvPr>
        </p:nvSpPr>
        <p:spPr>
          <a:xfrm>
            <a:off x="4758266" y="4704684"/>
            <a:ext cx="6748176" cy="781716"/>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rgbClr val="198AC8"/>
              </a:buClr>
              <a:buSzPts val="4000"/>
              <a:buFont typeface="Georgia"/>
              <a:buNone/>
              <a:defRPr sz="4000">
                <a:solidFill>
                  <a:srgbClr val="198AC8"/>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6"/>
          <p:cNvSpPr txBox="1">
            <a:spLocks noGrp="1"/>
          </p:cNvSpPr>
          <p:nvPr>
            <p:ph type="body" idx="1"/>
          </p:nvPr>
        </p:nvSpPr>
        <p:spPr>
          <a:xfrm>
            <a:off x="990842" y="5572172"/>
            <a:ext cx="10515600" cy="911646"/>
          </a:xfrm>
          <a:prstGeom prst="rect">
            <a:avLst/>
          </a:prstGeom>
          <a:noFill/>
          <a:ln>
            <a:noFill/>
          </a:ln>
        </p:spPr>
        <p:txBody>
          <a:bodyPr spcFirstLastPara="1" wrap="square" lIns="91425" tIns="45700" rIns="91425" bIns="45700" anchor="ctr" anchorCtr="0">
            <a:noAutofit/>
          </a:bodyPr>
          <a:lstStyle>
            <a:lvl1pPr marL="457200" lvl="0" indent="-228600" algn="r">
              <a:lnSpc>
                <a:spcPct val="90000"/>
              </a:lnSpc>
              <a:spcBef>
                <a:spcPts val="1000"/>
              </a:spcBef>
              <a:spcAft>
                <a:spcPts val="0"/>
              </a:spcAft>
              <a:buClr>
                <a:srgbClr val="198AC8"/>
              </a:buClr>
              <a:buSzPts val="5400"/>
              <a:buNone/>
              <a:defRPr sz="5400">
                <a:solidFill>
                  <a:srgbClr val="198AC8"/>
                </a:solidFill>
                <a:latin typeface="Georgia"/>
                <a:ea typeface="Georgia"/>
                <a:cs typeface="Georgia"/>
                <a:sym typeface="Georgia"/>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3" name="Google Shape;53;p6"/>
          <p:cNvSpPr txBox="1">
            <a:spLocks noGrp="1"/>
          </p:cNvSpPr>
          <p:nvPr>
            <p:ph type="body" idx="2"/>
          </p:nvPr>
        </p:nvSpPr>
        <p:spPr>
          <a:xfrm>
            <a:off x="990842" y="4013953"/>
            <a:ext cx="10515600" cy="911646"/>
          </a:xfrm>
          <a:prstGeom prst="rect">
            <a:avLst/>
          </a:prstGeom>
          <a:noFill/>
          <a:ln>
            <a:noFill/>
          </a:ln>
        </p:spPr>
        <p:txBody>
          <a:bodyPr spcFirstLastPara="1" wrap="square" lIns="91425" tIns="45700" rIns="91425" bIns="45700" anchor="ctr" anchorCtr="0">
            <a:noAutofit/>
          </a:bodyPr>
          <a:lstStyle>
            <a:lvl1pPr marL="457200" lvl="0" indent="-228600" algn="r">
              <a:lnSpc>
                <a:spcPct val="90000"/>
              </a:lnSpc>
              <a:spcBef>
                <a:spcPts val="1000"/>
              </a:spcBef>
              <a:spcAft>
                <a:spcPts val="0"/>
              </a:spcAft>
              <a:buClr>
                <a:schemeClr val="lt1"/>
              </a:buClr>
              <a:buSzPts val="2800"/>
              <a:buNone/>
              <a:defRPr sz="2800">
                <a:solidFill>
                  <a:schemeClr val="lt1"/>
                </a:solidFill>
                <a:latin typeface="Georgia"/>
                <a:ea typeface="Georgia"/>
                <a:cs typeface="Georgia"/>
                <a:sym typeface="Georgia"/>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54" name="Google Shape;54;p6"/>
          <p:cNvPicPr preferRelativeResize="0"/>
          <p:nvPr/>
        </p:nvPicPr>
        <p:blipFill rotWithShape="1">
          <a:blip r:embed="rId3">
            <a:alphaModFix/>
          </a:blip>
          <a:srcRect/>
          <a:stretch/>
        </p:blipFill>
        <p:spPr>
          <a:xfrm>
            <a:off x="1073082" y="2801273"/>
            <a:ext cx="2468126" cy="24681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accent3"/>
        </a:solidFill>
        <a:effectLst/>
      </p:bgPr>
    </p:bg>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0373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3675F"/>
              </a:buClr>
              <a:buSzPts val="4400"/>
              <a:buFont typeface="Georgia"/>
              <a:buNone/>
              <a:defRPr>
                <a:solidFill>
                  <a:srgbClr val="73675F"/>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body" idx="1"/>
          </p:nvPr>
        </p:nvSpPr>
        <p:spPr>
          <a:xfrm>
            <a:off x="703730" y="1691155"/>
            <a:ext cx="9648584"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12169"/>
              </a:buClr>
              <a:buSzPts val="1800"/>
              <a:buChar char="•"/>
              <a:defRPr/>
            </a:lvl1pPr>
            <a:lvl2pPr marL="914400" lvl="1" indent="-342900" algn="l">
              <a:lnSpc>
                <a:spcPct val="90000"/>
              </a:lnSpc>
              <a:spcBef>
                <a:spcPts val="500"/>
              </a:spcBef>
              <a:spcAft>
                <a:spcPts val="0"/>
              </a:spcAft>
              <a:buClr>
                <a:srgbClr val="012169"/>
              </a:buClr>
              <a:buSzPts val="1800"/>
              <a:buChar char="•"/>
              <a:defRPr/>
            </a:lvl2pPr>
            <a:lvl3pPr marL="1371600" lvl="2" indent="-342900" algn="l">
              <a:lnSpc>
                <a:spcPct val="90000"/>
              </a:lnSpc>
              <a:spcBef>
                <a:spcPts val="500"/>
              </a:spcBef>
              <a:spcAft>
                <a:spcPts val="0"/>
              </a:spcAft>
              <a:buClr>
                <a:srgbClr val="012169"/>
              </a:buClr>
              <a:buSzPts val="1800"/>
              <a:buChar char="•"/>
              <a:defRPr/>
            </a:lvl3pPr>
            <a:lvl4pPr marL="1828800" lvl="3" indent="-342900" algn="l">
              <a:lnSpc>
                <a:spcPct val="90000"/>
              </a:lnSpc>
              <a:spcBef>
                <a:spcPts val="500"/>
              </a:spcBef>
              <a:spcAft>
                <a:spcPts val="0"/>
              </a:spcAft>
              <a:buClr>
                <a:srgbClr val="012169"/>
              </a:buClr>
              <a:buSzPts val="1800"/>
              <a:buChar char="•"/>
              <a:defRPr/>
            </a:lvl4pPr>
            <a:lvl5pPr marL="2286000" lvl="4" indent="-342900" algn="l">
              <a:lnSpc>
                <a:spcPct val="90000"/>
              </a:lnSpc>
              <a:spcBef>
                <a:spcPts val="500"/>
              </a:spcBef>
              <a:spcAft>
                <a:spcPts val="0"/>
              </a:spcAft>
              <a:buClr>
                <a:srgbClr val="01216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accent6"/>
        </a:solidFill>
        <a:effectLst/>
      </p:bgPr>
    </p:bg>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70373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3"/>
              </a:buClr>
              <a:buSzPts val="4400"/>
              <a:buFont typeface="Georgia"/>
              <a:buNone/>
              <a:defRPr>
                <a:solidFill>
                  <a:schemeClr val="accent3"/>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
          <p:cNvSpPr txBox="1">
            <a:spLocks noGrp="1"/>
          </p:cNvSpPr>
          <p:nvPr>
            <p:ph type="body" idx="1"/>
          </p:nvPr>
        </p:nvSpPr>
        <p:spPr>
          <a:xfrm>
            <a:off x="703730" y="1691155"/>
            <a:ext cx="9648584"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12169"/>
              </a:buClr>
              <a:buSzPts val="1800"/>
              <a:buChar char="•"/>
              <a:defRPr/>
            </a:lvl1pPr>
            <a:lvl2pPr marL="914400" lvl="1" indent="-342900" algn="l">
              <a:lnSpc>
                <a:spcPct val="90000"/>
              </a:lnSpc>
              <a:spcBef>
                <a:spcPts val="500"/>
              </a:spcBef>
              <a:spcAft>
                <a:spcPts val="0"/>
              </a:spcAft>
              <a:buClr>
                <a:srgbClr val="012169"/>
              </a:buClr>
              <a:buSzPts val="1800"/>
              <a:buChar char="•"/>
              <a:defRPr/>
            </a:lvl2pPr>
            <a:lvl3pPr marL="1371600" lvl="2" indent="-342900" algn="l">
              <a:lnSpc>
                <a:spcPct val="90000"/>
              </a:lnSpc>
              <a:spcBef>
                <a:spcPts val="500"/>
              </a:spcBef>
              <a:spcAft>
                <a:spcPts val="0"/>
              </a:spcAft>
              <a:buClr>
                <a:srgbClr val="012169"/>
              </a:buClr>
              <a:buSzPts val="1800"/>
              <a:buChar char="•"/>
              <a:defRPr/>
            </a:lvl3pPr>
            <a:lvl4pPr marL="1828800" lvl="3" indent="-342900" algn="l">
              <a:lnSpc>
                <a:spcPct val="90000"/>
              </a:lnSpc>
              <a:spcBef>
                <a:spcPts val="500"/>
              </a:spcBef>
              <a:spcAft>
                <a:spcPts val="0"/>
              </a:spcAft>
              <a:buClr>
                <a:srgbClr val="012169"/>
              </a:buClr>
              <a:buSzPts val="1800"/>
              <a:buChar char="•"/>
              <a:defRPr/>
            </a:lvl4pPr>
            <a:lvl5pPr marL="2286000" lvl="4" indent="-342900" algn="l">
              <a:lnSpc>
                <a:spcPct val="90000"/>
              </a:lnSpc>
              <a:spcBef>
                <a:spcPts val="500"/>
              </a:spcBef>
              <a:spcAft>
                <a:spcPts val="0"/>
              </a:spcAft>
              <a:buClr>
                <a:srgbClr val="01216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accent6"/>
        </a:solidFill>
        <a:effectLst/>
      </p:bgPr>
    </p:bg>
    <p:spTree>
      <p:nvGrpSpPr>
        <p:cNvPr id="1" name="Shape 61"/>
        <p:cNvGrpSpPr/>
        <p:nvPr/>
      </p:nvGrpSpPr>
      <p:grpSpPr>
        <a:xfrm>
          <a:off x="0" y="0"/>
          <a:ext cx="0" cy="0"/>
          <a:chOff x="0" y="0"/>
          <a:chExt cx="0" cy="0"/>
        </a:xfrm>
      </p:grpSpPr>
      <p:sp>
        <p:nvSpPr>
          <p:cNvPr id="62" name="Google Shape;62;p9"/>
          <p:cNvSpPr/>
          <p:nvPr/>
        </p:nvSpPr>
        <p:spPr>
          <a:xfrm>
            <a:off x="639527" y="1207347"/>
            <a:ext cx="9798701" cy="283827"/>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3" name="Google Shape;63;p9"/>
          <p:cNvSpPr txBox="1">
            <a:spLocks noGrp="1"/>
          </p:cNvSpPr>
          <p:nvPr>
            <p:ph type="title"/>
          </p:nvPr>
        </p:nvSpPr>
        <p:spPr>
          <a:xfrm>
            <a:off x="999157" y="871570"/>
            <a:ext cx="11310074"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3"/>
              </a:buClr>
              <a:buSzPts val="5400"/>
              <a:buFont typeface="Georgia"/>
              <a:buNone/>
              <a:defRPr sz="5400">
                <a:solidFill>
                  <a:schemeClr val="accent3"/>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999157" y="2197600"/>
            <a:ext cx="5865877"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1"/>
              </a:buClr>
              <a:buSzPts val="2400"/>
              <a:buChar char="•"/>
              <a:defRPr>
                <a:solidFill>
                  <a:schemeClr val="lt1"/>
                </a:solidFill>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1"/>
              </a:buClr>
              <a:buSzPts val="2000"/>
              <a:buChar char="•"/>
              <a:defRPr>
                <a:solidFill>
                  <a:schemeClr val="lt1"/>
                </a:solidFill>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1"/>
              </a:buClr>
              <a:buSzPts val="1800"/>
              <a:buChar char="•"/>
              <a:defRPr>
                <a:solidFill>
                  <a:schemeClr val="lt1"/>
                </a:solidFill>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1"/>
              </a:buClr>
              <a:buSzPts val="1800"/>
              <a:buChar char="•"/>
              <a:defRPr>
                <a:solidFill>
                  <a:schemeClr val="lt1"/>
                </a:solidFill>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9"/>
          <p:cNvSpPr/>
          <p:nvPr/>
        </p:nvSpPr>
        <p:spPr>
          <a:xfrm>
            <a:off x="1092037" y="4004737"/>
            <a:ext cx="5772997" cy="17336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accent3"/>
        </a:solidFill>
        <a:effectLst/>
      </p:bgPr>
    </p:bg>
    <p:spTree>
      <p:nvGrpSpPr>
        <p:cNvPr id="1" name="Shape 66"/>
        <p:cNvGrpSpPr/>
        <p:nvPr/>
      </p:nvGrpSpPr>
      <p:grpSpPr>
        <a:xfrm>
          <a:off x="0" y="0"/>
          <a:ext cx="0" cy="0"/>
          <a:chOff x="0" y="0"/>
          <a:chExt cx="0" cy="0"/>
        </a:xfrm>
      </p:grpSpPr>
      <p:sp>
        <p:nvSpPr>
          <p:cNvPr id="67" name="Google Shape;67;p10"/>
          <p:cNvSpPr/>
          <p:nvPr/>
        </p:nvSpPr>
        <p:spPr>
          <a:xfrm>
            <a:off x="639527" y="1207347"/>
            <a:ext cx="9798701" cy="28382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8" name="Google Shape;68;p10"/>
          <p:cNvSpPr txBox="1">
            <a:spLocks noGrp="1"/>
          </p:cNvSpPr>
          <p:nvPr>
            <p:ph type="title"/>
          </p:nvPr>
        </p:nvSpPr>
        <p:spPr>
          <a:xfrm>
            <a:off x="999157" y="871570"/>
            <a:ext cx="11310074"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4"/>
              </a:buClr>
              <a:buSzPts val="5400"/>
              <a:buFont typeface="Georgia"/>
              <a:buNone/>
              <a:defRPr sz="5400">
                <a:solidFill>
                  <a:schemeClr val="accent4"/>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999157" y="2197600"/>
            <a:ext cx="5865877"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1"/>
              </a:buClr>
              <a:buSzPts val="2400"/>
              <a:buChar char="•"/>
              <a:defRPr>
                <a:solidFill>
                  <a:schemeClr val="lt1"/>
                </a:solidFill>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1"/>
              </a:buClr>
              <a:buSzPts val="2000"/>
              <a:buChar char="•"/>
              <a:defRPr>
                <a:solidFill>
                  <a:schemeClr val="lt1"/>
                </a:solidFill>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1"/>
              </a:buClr>
              <a:buSzPts val="1800"/>
              <a:buChar char="•"/>
              <a:defRPr>
                <a:solidFill>
                  <a:schemeClr val="lt1"/>
                </a:solidFill>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1"/>
              </a:buClr>
              <a:buSzPts val="1800"/>
              <a:buChar char="•"/>
              <a:defRPr>
                <a:solidFill>
                  <a:schemeClr val="lt1"/>
                </a:solidFill>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0"/>
          <p:cNvSpPr/>
          <p:nvPr/>
        </p:nvSpPr>
        <p:spPr>
          <a:xfrm>
            <a:off x="1092037" y="4004737"/>
            <a:ext cx="5772997" cy="17336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373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6"/>
              </a:buClr>
              <a:buSzPts val="4400"/>
              <a:buFont typeface="Georgia"/>
              <a:buNone/>
              <a:defRPr sz="4400" b="0" i="0" u="none" strike="noStrike" cap="none">
                <a:solidFill>
                  <a:schemeClr val="accent6"/>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703730" y="169115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12169"/>
              </a:buClr>
              <a:buSzPts val="2800"/>
              <a:buFont typeface="Arial"/>
              <a:buChar char="•"/>
              <a:defRPr sz="2800" b="0" i="0" u="none" strike="noStrike" cap="none">
                <a:solidFill>
                  <a:srgbClr val="012169"/>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rgbClr val="012169"/>
              </a:buClr>
              <a:buSzPts val="2400"/>
              <a:buFont typeface="Arial"/>
              <a:buChar char="•"/>
              <a:defRPr sz="2400" b="0" i="0" u="none" strike="noStrike" cap="none">
                <a:solidFill>
                  <a:srgbClr val="012169"/>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rgbClr val="012169"/>
              </a:buClr>
              <a:buSzPts val="2000"/>
              <a:buFont typeface="Arial"/>
              <a:buChar char="•"/>
              <a:defRPr sz="2000" b="0" i="0" u="none" strike="noStrike" cap="none">
                <a:solidFill>
                  <a:srgbClr val="012169"/>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rgbClr val="012169"/>
              </a:buClr>
              <a:buSzPts val="1800"/>
              <a:buFont typeface="Arial"/>
              <a:buChar char="•"/>
              <a:defRPr sz="1800" b="0" i="0" u="none" strike="noStrike" cap="none">
                <a:solidFill>
                  <a:srgbClr val="012169"/>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rgbClr val="012169"/>
              </a:buClr>
              <a:buSzPts val="1800"/>
              <a:buFont typeface="Arial"/>
              <a:buChar char="•"/>
              <a:defRPr sz="1800" b="0" i="0" u="none" strike="noStrike" cap="none">
                <a:solidFill>
                  <a:srgbClr val="012169"/>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8" name="Google Shape;8;p1"/>
          <p:cNvSpPr/>
          <p:nvPr/>
        </p:nvSpPr>
        <p:spPr>
          <a:xfrm>
            <a:off x="824751" y="1317809"/>
            <a:ext cx="9540498" cy="67236"/>
          </a:xfrm>
          <a:prstGeom prst="rect">
            <a:avLst/>
          </a:prstGeom>
          <a:solidFill>
            <a:srgbClr val="0121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9" name="Google Shape;9;p1"/>
          <p:cNvSpPr/>
          <p:nvPr/>
        </p:nvSpPr>
        <p:spPr>
          <a:xfrm rot="-5400000">
            <a:off x="-3306952" y="3306951"/>
            <a:ext cx="6858000" cy="244097"/>
          </a:xfrm>
          <a:prstGeom prst="rect">
            <a:avLst/>
          </a:prstGeom>
          <a:solidFill>
            <a:srgbClr val="0121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0" name="Google Shape;10;p1"/>
          <p:cNvSpPr txBox="1"/>
          <p:nvPr/>
        </p:nvSpPr>
        <p:spPr>
          <a:xfrm>
            <a:off x="530676" y="6176963"/>
            <a:ext cx="440561"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pic>
        <p:nvPicPr>
          <p:cNvPr id="11" name="Google Shape;11;p1"/>
          <p:cNvPicPr preferRelativeResize="0"/>
          <p:nvPr/>
        </p:nvPicPr>
        <p:blipFill rotWithShape="1">
          <a:blip r:embed="rId17">
            <a:alphaModFix/>
          </a:blip>
          <a:srcRect/>
          <a:stretch/>
        </p:blipFill>
        <p:spPr>
          <a:xfrm>
            <a:off x="10959354" y="5596035"/>
            <a:ext cx="749108" cy="74910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mailto:zz231@duke.edu" TargetMode="External"/><Relationship Id="rId7" Type="http://schemas.openxmlformats.org/officeDocument/2006/relationships/hyperlink" Target="mailto:shivam.dwivedi@duke.edu"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mailto:jason.y.liao@duke.edu" TargetMode="External"/><Relationship Id="rId5" Type="http://schemas.openxmlformats.org/officeDocument/2006/relationships/hyperlink" Target="mailto:doris.xiong@duke.edu" TargetMode="External"/><Relationship Id="rId4" Type="http://schemas.openxmlformats.org/officeDocument/2006/relationships/hyperlink" Target="mailto:cynthia.qiu@duke.ed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body" idx="1"/>
          </p:nvPr>
        </p:nvSpPr>
        <p:spPr>
          <a:xfrm>
            <a:off x="978192" y="5243197"/>
            <a:ext cx="10515600" cy="911700"/>
          </a:xfrm>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r>
              <a:rPr lang="en-US"/>
              <a:t>Capstone Final Presentation</a:t>
            </a:r>
            <a:endParaRPr/>
          </a:p>
        </p:txBody>
      </p:sp>
      <p:pic>
        <p:nvPicPr>
          <p:cNvPr id="101" name="Google Shape;101;p17"/>
          <p:cNvPicPr preferRelativeResize="0"/>
          <p:nvPr/>
        </p:nvPicPr>
        <p:blipFill>
          <a:blip r:embed="rId3">
            <a:alphaModFix/>
          </a:blip>
          <a:stretch>
            <a:fillRect/>
          </a:stretch>
        </p:blipFill>
        <p:spPr>
          <a:xfrm>
            <a:off x="3842850" y="4489050"/>
            <a:ext cx="7650955" cy="754150"/>
          </a:xfrm>
          <a:prstGeom prst="rect">
            <a:avLst/>
          </a:prstGeom>
          <a:noFill/>
          <a:ln>
            <a:noFill/>
          </a:ln>
        </p:spPr>
      </p:pic>
      <p:pic>
        <p:nvPicPr>
          <p:cNvPr id="102" name="Google Shape;102;p17"/>
          <p:cNvPicPr preferRelativeResize="0"/>
          <p:nvPr/>
        </p:nvPicPr>
        <p:blipFill>
          <a:blip r:embed="rId4">
            <a:alphaModFix/>
          </a:blip>
          <a:stretch>
            <a:fillRect/>
          </a:stretch>
        </p:blipFill>
        <p:spPr>
          <a:xfrm>
            <a:off x="5509425" y="6099375"/>
            <a:ext cx="5984375" cy="616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Macroeconomic Data</a:t>
            </a:r>
            <a:endParaRPr/>
          </a:p>
        </p:txBody>
      </p:sp>
      <p:sp>
        <p:nvSpPr>
          <p:cNvPr id="166" name="Google Shape;166;p26"/>
          <p:cNvSpPr txBox="1">
            <a:spLocks noGrp="1"/>
          </p:cNvSpPr>
          <p:nvPr>
            <p:ph type="body" idx="1"/>
          </p:nvPr>
        </p:nvSpPr>
        <p:spPr>
          <a:xfrm>
            <a:off x="5972275" y="1691150"/>
            <a:ext cx="4884000" cy="4351200"/>
          </a:xfrm>
          <a:prstGeom prst="rect">
            <a:avLst/>
          </a:prstGeom>
        </p:spPr>
        <p:txBody>
          <a:bodyPr spcFirstLastPara="1" wrap="square" lIns="91425" tIns="45700" rIns="91425" bIns="45700" anchor="t" anchorCtr="0">
            <a:normAutofit lnSpcReduction="10000"/>
          </a:bodyPr>
          <a:lstStyle/>
          <a:p>
            <a:pPr marL="0" lvl="0" indent="0" algn="l" rtl="0">
              <a:lnSpc>
                <a:spcPct val="100000"/>
              </a:lnSpc>
              <a:spcBef>
                <a:spcPts val="1200"/>
              </a:spcBef>
              <a:spcAft>
                <a:spcPts val="0"/>
              </a:spcAft>
              <a:buClr>
                <a:schemeClr val="dk1"/>
              </a:buClr>
              <a:buSzPts val="1100"/>
              <a:buFont typeface="Arial"/>
              <a:buNone/>
            </a:pPr>
            <a:r>
              <a:rPr lang="en-US" sz="2400" b="1"/>
              <a:t>Macroeconomic Variables:</a:t>
            </a:r>
            <a:endParaRPr sz="1100" b="1">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sz="2000"/>
              <a:t>Quarterly data of </a:t>
            </a:r>
            <a:r>
              <a:rPr lang="en-US" sz="2000" b="1"/>
              <a:t>GDP, Interest rate, Unemployment rate, and Inflation rate</a:t>
            </a:r>
            <a:endParaRPr sz="2000" b="1"/>
          </a:p>
          <a:p>
            <a:pPr marL="0" lvl="0" indent="0" algn="l" rtl="0">
              <a:lnSpc>
                <a:spcPct val="100000"/>
              </a:lnSpc>
              <a:spcBef>
                <a:spcPts val="1200"/>
              </a:spcBef>
              <a:spcAft>
                <a:spcPts val="0"/>
              </a:spcAft>
              <a:buClr>
                <a:schemeClr val="dk1"/>
              </a:buClr>
              <a:buSzPts val="1100"/>
              <a:buFont typeface="Arial"/>
              <a:buNone/>
            </a:pPr>
            <a:r>
              <a:rPr lang="en-US" sz="2000"/>
              <a:t>Time Range: 1991.1 - 2023.4</a:t>
            </a:r>
            <a:endParaRPr sz="110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sz="2400" b="1"/>
              <a:t>Macroeconomic Factors Trend Plot:</a:t>
            </a:r>
            <a:endParaRPr sz="1100" b="1">
              <a:solidFill>
                <a:schemeClr val="dk1"/>
              </a:solidFill>
              <a:latin typeface="Arial"/>
              <a:ea typeface="Arial"/>
              <a:cs typeface="Arial"/>
              <a:sym typeface="Arial"/>
            </a:endParaRPr>
          </a:p>
          <a:p>
            <a:pPr marL="0" marR="0" lvl="0" indent="0" algn="l" rtl="0">
              <a:lnSpc>
                <a:spcPct val="100000"/>
              </a:lnSpc>
              <a:spcBef>
                <a:spcPts val="1200"/>
              </a:spcBef>
              <a:spcAft>
                <a:spcPts val="0"/>
              </a:spcAft>
              <a:buNone/>
            </a:pPr>
            <a:r>
              <a:rPr lang="en-US" sz="2000"/>
              <a:t>Outliers appear in 2008-2009 and after 2020, which indicates the financial crisis and COVID periods.</a:t>
            </a:r>
            <a:endParaRPr sz="2000"/>
          </a:p>
          <a:p>
            <a:pPr marL="0" marR="0" lvl="0" indent="0" algn="l" rtl="0">
              <a:lnSpc>
                <a:spcPct val="100000"/>
              </a:lnSpc>
              <a:spcBef>
                <a:spcPts val="1200"/>
              </a:spcBef>
              <a:spcAft>
                <a:spcPts val="0"/>
              </a:spcAft>
              <a:buNone/>
            </a:pPr>
            <a:r>
              <a:rPr lang="en-US" sz="2000" b="1"/>
              <a:t>Upward</a:t>
            </a:r>
            <a:r>
              <a:rPr lang="en-US" sz="2000"/>
              <a:t> trend of GDP &amp; </a:t>
            </a:r>
            <a:r>
              <a:rPr lang="en-US" sz="2000" b="1"/>
              <a:t>downward</a:t>
            </a:r>
            <a:r>
              <a:rPr lang="en-US" sz="2000"/>
              <a:t> trend of interest rate</a:t>
            </a:r>
            <a:endParaRPr sz="1100">
              <a:solidFill>
                <a:schemeClr val="dk1"/>
              </a:solidFill>
              <a:latin typeface="Arial"/>
              <a:ea typeface="Arial"/>
              <a:cs typeface="Arial"/>
              <a:sym typeface="Arial"/>
            </a:endParaRPr>
          </a:p>
          <a:p>
            <a:pPr marL="0" lvl="0" indent="0" algn="l" rtl="0">
              <a:spcBef>
                <a:spcPts val="1200"/>
              </a:spcBef>
              <a:spcAft>
                <a:spcPts val="0"/>
              </a:spcAft>
              <a:buNone/>
            </a:pPr>
            <a:endParaRPr/>
          </a:p>
        </p:txBody>
      </p:sp>
      <p:pic>
        <p:nvPicPr>
          <p:cNvPr id="167" name="Google Shape;167;p26"/>
          <p:cNvPicPr preferRelativeResize="0"/>
          <p:nvPr/>
        </p:nvPicPr>
        <p:blipFill>
          <a:blip r:embed="rId3">
            <a:alphaModFix/>
          </a:blip>
          <a:stretch>
            <a:fillRect/>
          </a:stretch>
        </p:blipFill>
        <p:spPr>
          <a:xfrm>
            <a:off x="703725" y="2105612"/>
            <a:ext cx="5126200" cy="3522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Credit Risk: Delinquency Rate</a:t>
            </a:r>
            <a:endParaRPr/>
          </a:p>
        </p:txBody>
      </p:sp>
      <p:sp>
        <p:nvSpPr>
          <p:cNvPr id="173" name="Google Shape;173;p27"/>
          <p:cNvSpPr txBox="1">
            <a:spLocks noGrp="1"/>
          </p:cNvSpPr>
          <p:nvPr>
            <p:ph type="body" idx="1"/>
          </p:nvPr>
        </p:nvSpPr>
        <p:spPr>
          <a:xfrm>
            <a:off x="6815850" y="1691150"/>
            <a:ext cx="4053300" cy="4351200"/>
          </a:xfrm>
          <a:prstGeom prst="rect">
            <a:avLst/>
          </a:prstGeom>
        </p:spPr>
        <p:txBody>
          <a:bodyPr spcFirstLastPara="1" wrap="square" lIns="91425" tIns="45700" rIns="91425" bIns="45700" anchor="t" anchorCtr="0">
            <a:normAutofit/>
          </a:bodyPr>
          <a:lstStyle/>
          <a:p>
            <a:pPr marL="0" lvl="0" indent="0" algn="l" rtl="0">
              <a:lnSpc>
                <a:spcPct val="100000"/>
              </a:lnSpc>
              <a:spcBef>
                <a:spcPts val="1200"/>
              </a:spcBef>
              <a:spcAft>
                <a:spcPts val="0"/>
              </a:spcAft>
              <a:buClr>
                <a:schemeClr val="dk1"/>
              </a:buClr>
              <a:buSzPts val="1100"/>
              <a:buFont typeface="Arial"/>
              <a:buNone/>
            </a:pPr>
            <a:r>
              <a:rPr lang="en-US" sz="2400" b="1"/>
              <a:t>Credit Risk Measurement:</a:t>
            </a:r>
            <a:endParaRPr sz="1600" b="1">
              <a:solidFill>
                <a:schemeClr val="dk1"/>
              </a:solidFill>
              <a:latin typeface="Arial"/>
              <a:ea typeface="Arial"/>
              <a:cs typeface="Arial"/>
              <a:sym typeface="Arial"/>
            </a:endParaRPr>
          </a:p>
          <a:p>
            <a:pPr marL="457200" lvl="0" indent="-330200" algn="l" rtl="0">
              <a:lnSpc>
                <a:spcPct val="100000"/>
              </a:lnSpc>
              <a:spcBef>
                <a:spcPts val="1200"/>
              </a:spcBef>
              <a:spcAft>
                <a:spcPts val="0"/>
              </a:spcAft>
              <a:buClr>
                <a:schemeClr val="dk1"/>
              </a:buClr>
              <a:buSzPts val="1600"/>
              <a:buChar char="●"/>
            </a:pPr>
            <a:r>
              <a:rPr lang="en-US" sz="2000" b="1"/>
              <a:t>Quarterly delinquency rate</a:t>
            </a:r>
            <a:r>
              <a:rPr lang="en-US" sz="2000"/>
              <a:t> of different loans in commercial bank from 1991.1-2023.4</a:t>
            </a:r>
            <a:endParaRPr sz="2000"/>
          </a:p>
          <a:p>
            <a:pPr marL="457200" lvl="0" indent="-330200" algn="l" rtl="0">
              <a:lnSpc>
                <a:spcPct val="100000"/>
              </a:lnSpc>
              <a:spcBef>
                <a:spcPts val="0"/>
              </a:spcBef>
              <a:spcAft>
                <a:spcPts val="0"/>
              </a:spcAft>
              <a:buClr>
                <a:schemeClr val="dk1"/>
              </a:buClr>
              <a:buSzPts val="1600"/>
              <a:buChar char="●"/>
            </a:pPr>
            <a:r>
              <a:rPr lang="en-US" sz="2000"/>
              <a:t>Similar trend among different loans</a:t>
            </a:r>
            <a:endParaRPr sz="2000"/>
          </a:p>
          <a:p>
            <a:pPr marL="457200" lvl="0" indent="-330200" algn="l" rtl="0">
              <a:lnSpc>
                <a:spcPct val="100000"/>
              </a:lnSpc>
              <a:spcBef>
                <a:spcPts val="0"/>
              </a:spcBef>
              <a:spcAft>
                <a:spcPts val="0"/>
              </a:spcAft>
              <a:buClr>
                <a:schemeClr val="dk1"/>
              </a:buClr>
              <a:buSzPts val="1600"/>
              <a:buChar char="●"/>
            </a:pPr>
            <a:r>
              <a:rPr lang="en-US" sz="2000"/>
              <a:t>Peak appears during </a:t>
            </a:r>
            <a:r>
              <a:rPr lang="en-US" sz="2000" b="1"/>
              <a:t>2008-2009 financial crisis</a:t>
            </a:r>
            <a:r>
              <a:rPr lang="en-US" sz="2000"/>
              <a:t>.</a:t>
            </a:r>
            <a:endParaRPr sz="1600">
              <a:solidFill>
                <a:schemeClr val="dk1"/>
              </a:solidFill>
              <a:latin typeface="Arial"/>
              <a:ea typeface="Arial"/>
              <a:cs typeface="Arial"/>
              <a:sym typeface="Arial"/>
            </a:endParaRPr>
          </a:p>
          <a:p>
            <a:pPr marL="0" lvl="0" indent="0" algn="l" rtl="0">
              <a:spcBef>
                <a:spcPts val="1200"/>
              </a:spcBef>
              <a:spcAft>
                <a:spcPts val="0"/>
              </a:spcAft>
              <a:buNone/>
            </a:pPr>
            <a:endParaRPr sz="3300"/>
          </a:p>
        </p:txBody>
      </p:sp>
      <p:pic>
        <p:nvPicPr>
          <p:cNvPr id="174" name="Google Shape;174;p27"/>
          <p:cNvPicPr preferRelativeResize="0"/>
          <p:nvPr/>
        </p:nvPicPr>
        <p:blipFill>
          <a:blip r:embed="rId3">
            <a:alphaModFix/>
          </a:blip>
          <a:stretch>
            <a:fillRect/>
          </a:stretch>
        </p:blipFill>
        <p:spPr>
          <a:xfrm>
            <a:off x="703725" y="1961225"/>
            <a:ext cx="6112126" cy="3524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Correlation Heatmap</a:t>
            </a:r>
            <a:endParaRPr/>
          </a:p>
        </p:txBody>
      </p:sp>
      <p:sp>
        <p:nvSpPr>
          <p:cNvPr id="180" name="Google Shape;180;p28"/>
          <p:cNvSpPr txBox="1">
            <a:spLocks noGrp="1"/>
          </p:cNvSpPr>
          <p:nvPr>
            <p:ph type="body" idx="1"/>
          </p:nvPr>
        </p:nvSpPr>
        <p:spPr>
          <a:xfrm>
            <a:off x="7035151" y="1691150"/>
            <a:ext cx="3317100" cy="4351200"/>
          </a:xfrm>
          <a:prstGeom prst="rect">
            <a:avLst/>
          </a:prstGeom>
        </p:spPr>
        <p:txBody>
          <a:bodyPr spcFirstLastPara="1" wrap="square" lIns="91425" tIns="45700" rIns="91425" bIns="45700"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sz="2400" b="1"/>
              <a:t>Correlation Heatmap:</a:t>
            </a:r>
            <a:endParaRPr/>
          </a:p>
          <a:p>
            <a:pPr marL="457200" lvl="0" indent="-298450" algn="l" rtl="0">
              <a:lnSpc>
                <a:spcPct val="115000"/>
              </a:lnSpc>
              <a:spcBef>
                <a:spcPts val="1200"/>
              </a:spcBef>
              <a:spcAft>
                <a:spcPts val="0"/>
              </a:spcAft>
              <a:buClr>
                <a:schemeClr val="dk1"/>
              </a:buClr>
              <a:buSzPts val="1100"/>
              <a:buChar char="●"/>
            </a:pPr>
            <a:r>
              <a:rPr lang="en-US" sz="2000"/>
              <a:t>Includes GDP, unemployment, interest rate, inflation rate</a:t>
            </a:r>
            <a:endParaRPr sz="2000"/>
          </a:p>
          <a:p>
            <a:pPr marL="457200" lvl="0" indent="-298450" algn="l" rtl="0">
              <a:lnSpc>
                <a:spcPct val="115000"/>
              </a:lnSpc>
              <a:spcBef>
                <a:spcPts val="0"/>
              </a:spcBef>
              <a:spcAft>
                <a:spcPts val="0"/>
              </a:spcAft>
              <a:buClr>
                <a:schemeClr val="dk1"/>
              </a:buClr>
              <a:buSzPts val="1100"/>
              <a:buChar char="●"/>
            </a:pPr>
            <a:r>
              <a:rPr lang="en-US" sz="2000"/>
              <a:t>Significant correlation exists between GDP and interest rate</a:t>
            </a:r>
            <a:endParaRPr/>
          </a:p>
          <a:p>
            <a:pPr marL="0" lvl="0" indent="0" algn="l" rtl="0">
              <a:lnSpc>
                <a:spcPct val="115000"/>
              </a:lnSpc>
              <a:spcBef>
                <a:spcPts val="1200"/>
              </a:spcBef>
              <a:spcAft>
                <a:spcPts val="0"/>
              </a:spcAft>
              <a:buNone/>
            </a:pPr>
            <a:endParaRPr/>
          </a:p>
        </p:txBody>
      </p:sp>
      <p:pic>
        <p:nvPicPr>
          <p:cNvPr id="181" name="Google Shape;181;p28"/>
          <p:cNvPicPr preferRelativeResize="0"/>
          <p:nvPr/>
        </p:nvPicPr>
        <p:blipFill>
          <a:blip r:embed="rId3">
            <a:alphaModFix/>
          </a:blip>
          <a:stretch>
            <a:fillRect/>
          </a:stretch>
        </p:blipFill>
        <p:spPr>
          <a:xfrm>
            <a:off x="1235151" y="1691150"/>
            <a:ext cx="5066100" cy="445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Cluster Formation</a:t>
            </a:r>
            <a:endParaRPr/>
          </a:p>
        </p:txBody>
      </p:sp>
      <p:sp>
        <p:nvSpPr>
          <p:cNvPr id="187" name="Google Shape;187;p29"/>
          <p:cNvSpPr txBox="1">
            <a:spLocks noGrp="1"/>
          </p:cNvSpPr>
          <p:nvPr>
            <p:ph type="body" idx="1"/>
          </p:nvPr>
        </p:nvSpPr>
        <p:spPr>
          <a:xfrm>
            <a:off x="838200" y="4972675"/>
            <a:ext cx="5181600" cy="1204200"/>
          </a:xfrm>
          <a:prstGeom prst="rect">
            <a:avLst/>
          </a:prstGeom>
        </p:spPr>
        <p:txBody>
          <a:bodyPr spcFirstLastPara="1" wrap="square" lIns="91425" tIns="45700" rIns="91425" bIns="45700" anchor="t" anchorCtr="0">
            <a:noAutofit/>
          </a:bodyPr>
          <a:lstStyle/>
          <a:p>
            <a:pPr marL="0" lvl="0" indent="0" algn="l" rtl="0">
              <a:lnSpc>
                <a:spcPct val="80000"/>
              </a:lnSpc>
              <a:spcBef>
                <a:spcPts val="1200"/>
              </a:spcBef>
              <a:spcAft>
                <a:spcPts val="0"/>
              </a:spcAft>
              <a:buClr>
                <a:schemeClr val="dk1"/>
              </a:buClr>
              <a:buSzPts val="605"/>
              <a:buFont typeface="Arial"/>
              <a:buNone/>
            </a:pPr>
            <a:r>
              <a:rPr lang="en-US" sz="1720" b="1"/>
              <a:t>Cluster Dendrogram:</a:t>
            </a:r>
            <a:endParaRPr sz="1005" b="1">
              <a:solidFill>
                <a:schemeClr val="dk1"/>
              </a:solidFill>
              <a:latin typeface="Arial"/>
              <a:ea typeface="Arial"/>
              <a:cs typeface="Arial"/>
              <a:sym typeface="Arial"/>
            </a:endParaRPr>
          </a:p>
          <a:p>
            <a:pPr marL="457200" lvl="0" indent="-292417" algn="l" rtl="0">
              <a:lnSpc>
                <a:spcPct val="80000"/>
              </a:lnSpc>
              <a:spcBef>
                <a:spcPts val="1200"/>
              </a:spcBef>
              <a:spcAft>
                <a:spcPts val="0"/>
              </a:spcAft>
              <a:buClr>
                <a:schemeClr val="dk1"/>
              </a:buClr>
              <a:buSzPts val="1005"/>
              <a:buChar char="●"/>
            </a:pPr>
            <a:r>
              <a:rPr lang="en-US" sz="1500"/>
              <a:t>GDP stands as </a:t>
            </a:r>
            <a:r>
              <a:rPr lang="en-US" sz="1500" b="1"/>
              <a:t>an independent branch</a:t>
            </a:r>
            <a:endParaRPr sz="1500" b="1"/>
          </a:p>
          <a:p>
            <a:pPr marL="457200" lvl="0" indent="-292417" algn="l" rtl="0">
              <a:lnSpc>
                <a:spcPct val="80000"/>
              </a:lnSpc>
              <a:spcBef>
                <a:spcPts val="0"/>
              </a:spcBef>
              <a:spcAft>
                <a:spcPts val="0"/>
              </a:spcAft>
              <a:buClr>
                <a:schemeClr val="dk1"/>
              </a:buClr>
              <a:buSzPts val="1005"/>
              <a:buChar char="●"/>
            </a:pPr>
            <a:r>
              <a:rPr lang="en-US" sz="1500"/>
              <a:t>Unemployment and Interest form a smaller cluster initially, then join with Inflation to create a larger cluster.</a:t>
            </a:r>
            <a:endParaRPr sz="1005">
              <a:solidFill>
                <a:schemeClr val="dk1"/>
              </a:solidFill>
              <a:latin typeface="Arial"/>
              <a:ea typeface="Arial"/>
              <a:cs typeface="Arial"/>
              <a:sym typeface="Arial"/>
            </a:endParaRPr>
          </a:p>
          <a:p>
            <a:pPr marL="0" lvl="0" indent="0" algn="l" rtl="0">
              <a:lnSpc>
                <a:spcPct val="70000"/>
              </a:lnSpc>
              <a:spcBef>
                <a:spcPts val="1200"/>
              </a:spcBef>
              <a:spcAft>
                <a:spcPts val="0"/>
              </a:spcAft>
              <a:buSzPts val="605"/>
              <a:buNone/>
            </a:pPr>
            <a:endParaRPr sz="1940"/>
          </a:p>
        </p:txBody>
      </p:sp>
      <p:sp>
        <p:nvSpPr>
          <p:cNvPr id="188" name="Google Shape;188;p29"/>
          <p:cNvSpPr txBox="1">
            <a:spLocks noGrp="1"/>
          </p:cNvSpPr>
          <p:nvPr>
            <p:ph type="body" idx="2"/>
          </p:nvPr>
        </p:nvSpPr>
        <p:spPr>
          <a:xfrm>
            <a:off x="5943600" y="4972625"/>
            <a:ext cx="5886300" cy="17841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75"/>
              <a:buFont typeface="Arial"/>
              <a:buNone/>
            </a:pPr>
            <a:r>
              <a:rPr lang="en-US" sz="1720" b="1"/>
              <a:t>Violin Plot:</a:t>
            </a:r>
            <a:endParaRPr sz="1375" b="1">
              <a:solidFill>
                <a:schemeClr val="dk1"/>
              </a:solidFill>
              <a:latin typeface="Arial"/>
              <a:ea typeface="Arial"/>
              <a:cs typeface="Arial"/>
              <a:sym typeface="Arial"/>
            </a:endParaRPr>
          </a:p>
          <a:p>
            <a:pPr marL="457200" lvl="0" indent="-315912" algn="l" rtl="0">
              <a:lnSpc>
                <a:spcPct val="100000"/>
              </a:lnSpc>
              <a:spcBef>
                <a:spcPts val="0"/>
              </a:spcBef>
              <a:spcAft>
                <a:spcPts val="0"/>
              </a:spcAft>
              <a:buClr>
                <a:schemeClr val="dk1"/>
              </a:buClr>
              <a:buSzPts val="1375"/>
              <a:buChar char="●"/>
            </a:pPr>
            <a:r>
              <a:rPr lang="en-US" sz="1500"/>
              <a:t>CPI-Related Interest Rates:</a:t>
            </a:r>
            <a:endParaRPr sz="1500"/>
          </a:p>
          <a:p>
            <a:pPr marL="0" lvl="0" indent="457200" algn="l" rtl="0">
              <a:lnSpc>
                <a:spcPct val="100000"/>
              </a:lnSpc>
              <a:spcBef>
                <a:spcPts val="0"/>
              </a:spcBef>
              <a:spcAft>
                <a:spcPts val="0"/>
              </a:spcAft>
              <a:buClr>
                <a:schemeClr val="dk1"/>
              </a:buClr>
              <a:buSzPts val="275"/>
              <a:buFont typeface="Arial"/>
              <a:buNone/>
            </a:pPr>
            <a:r>
              <a:rPr lang="en-US" sz="1500"/>
              <a:t>Wider distribution range indicates higher fluctuation</a:t>
            </a:r>
            <a:endParaRPr sz="1500"/>
          </a:p>
          <a:p>
            <a:pPr marL="457200" lvl="0" indent="-315912" algn="l" rtl="0">
              <a:lnSpc>
                <a:spcPct val="100000"/>
              </a:lnSpc>
              <a:spcBef>
                <a:spcPts val="0"/>
              </a:spcBef>
              <a:spcAft>
                <a:spcPts val="0"/>
              </a:spcAft>
              <a:buClr>
                <a:schemeClr val="dk1"/>
              </a:buClr>
              <a:buSzPts val="1375"/>
              <a:buChar char="●"/>
            </a:pPr>
            <a:r>
              <a:rPr lang="en-US" sz="1500"/>
              <a:t>Long-Term Interest Rates:</a:t>
            </a:r>
            <a:endParaRPr sz="1500"/>
          </a:p>
          <a:p>
            <a:pPr marL="0" lvl="0" indent="457200" algn="l" rtl="0">
              <a:lnSpc>
                <a:spcPct val="100000"/>
              </a:lnSpc>
              <a:spcBef>
                <a:spcPts val="0"/>
              </a:spcBef>
              <a:spcAft>
                <a:spcPts val="0"/>
              </a:spcAft>
              <a:buClr>
                <a:schemeClr val="dk1"/>
              </a:buClr>
              <a:buSzPts val="275"/>
              <a:buFont typeface="Arial"/>
              <a:buNone/>
            </a:pPr>
            <a:r>
              <a:rPr lang="en-US" sz="1500"/>
              <a:t>Narrow distribution reflects comparative stability</a:t>
            </a:r>
            <a:endParaRPr sz="1500"/>
          </a:p>
          <a:p>
            <a:pPr marL="0" lvl="0" indent="457200" algn="l" rtl="0">
              <a:lnSpc>
                <a:spcPct val="100000"/>
              </a:lnSpc>
              <a:spcBef>
                <a:spcPts val="0"/>
              </a:spcBef>
              <a:spcAft>
                <a:spcPts val="0"/>
              </a:spcAft>
              <a:buClr>
                <a:schemeClr val="dk1"/>
              </a:buClr>
              <a:buSzPts val="275"/>
              <a:buFont typeface="Arial"/>
              <a:buNone/>
            </a:pPr>
            <a:r>
              <a:rPr lang="en-US" sz="1500"/>
              <a:t>Concentrated at lower rate levels</a:t>
            </a:r>
            <a:endParaRPr sz="1375">
              <a:solidFill>
                <a:schemeClr val="dk1"/>
              </a:solidFill>
              <a:latin typeface="Arial"/>
              <a:ea typeface="Arial"/>
              <a:cs typeface="Arial"/>
              <a:sym typeface="Arial"/>
            </a:endParaRPr>
          </a:p>
          <a:p>
            <a:pPr marL="0" lvl="0" indent="0" algn="l" rtl="0">
              <a:lnSpc>
                <a:spcPct val="100000"/>
              </a:lnSpc>
              <a:spcBef>
                <a:spcPts val="1000"/>
              </a:spcBef>
              <a:spcAft>
                <a:spcPts val="0"/>
              </a:spcAft>
              <a:buSzPts val="275"/>
              <a:buNone/>
            </a:pPr>
            <a:endParaRPr sz="1800"/>
          </a:p>
        </p:txBody>
      </p:sp>
      <p:pic>
        <p:nvPicPr>
          <p:cNvPr id="189" name="Google Shape;189;p29"/>
          <p:cNvPicPr preferRelativeResize="0"/>
          <p:nvPr/>
        </p:nvPicPr>
        <p:blipFill>
          <a:blip r:embed="rId3">
            <a:alphaModFix/>
          </a:blip>
          <a:stretch>
            <a:fillRect/>
          </a:stretch>
        </p:blipFill>
        <p:spPr>
          <a:xfrm>
            <a:off x="838200" y="1916037"/>
            <a:ext cx="3518675" cy="2831425"/>
          </a:xfrm>
          <a:prstGeom prst="rect">
            <a:avLst/>
          </a:prstGeom>
          <a:noFill/>
          <a:ln>
            <a:noFill/>
          </a:ln>
        </p:spPr>
      </p:pic>
      <p:pic>
        <p:nvPicPr>
          <p:cNvPr id="190" name="Google Shape;190;p29"/>
          <p:cNvPicPr preferRelativeResize="0"/>
          <p:nvPr/>
        </p:nvPicPr>
        <p:blipFill>
          <a:blip r:embed="rId4">
            <a:alphaModFix/>
          </a:blip>
          <a:stretch>
            <a:fillRect/>
          </a:stretch>
        </p:blipFill>
        <p:spPr>
          <a:xfrm>
            <a:off x="5943600" y="1861888"/>
            <a:ext cx="3713325" cy="293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999157" y="871570"/>
            <a:ext cx="11310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96" name="Google Shape;196;p30"/>
          <p:cNvSpPr txBox="1">
            <a:spLocks noGrp="1"/>
          </p:cNvSpPr>
          <p:nvPr>
            <p:ph type="body" idx="1"/>
          </p:nvPr>
        </p:nvSpPr>
        <p:spPr>
          <a:xfrm>
            <a:off x="999157" y="2197600"/>
            <a:ext cx="58659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97" name="Google Shape;197;p30"/>
          <p:cNvSpPr txBox="1">
            <a:spLocks noGrp="1"/>
          </p:cNvSpPr>
          <p:nvPr>
            <p:ph type="body" idx="1"/>
          </p:nvPr>
        </p:nvSpPr>
        <p:spPr>
          <a:xfrm>
            <a:off x="999150" y="3058000"/>
            <a:ext cx="10730400" cy="1325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4000" b="1">
                <a:solidFill>
                  <a:schemeClr val="dk1"/>
                </a:solidFill>
              </a:rPr>
              <a:t>3. Methodology</a:t>
            </a:r>
            <a:endParaRPr sz="4000"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Methodology</a:t>
            </a:r>
            <a:endParaRPr/>
          </a:p>
        </p:txBody>
      </p:sp>
      <p:sp>
        <p:nvSpPr>
          <p:cNvPr id="203" name="Google Shape;203;p31"/>
          <p:cNvSpPr txBox="1">
            <a:spLocks noGrp="1"/>
          </p:cNvSpPr>
          <p:nvPr>
            <p:ph type="body" idx="1"/>
          </p:nvPr>
        </p:nvSpPr>
        <p:spPr>
          <a:xfrm>
            <a:off x="703725" y="2809000"/>
            <a:ext cx="9648600" cy="3233400"/>
          </a:xfrm>
          <a:prstGeom prst="rect">
            <a:avLst/>
          </a:prstGeom>
        </p:spPr>
        <p:txBody>
          <a:bodyPr spcFirstLastPara="1" wrap="square" lIns="91425" tIns="45700" rIns="91425" bIns="45700" anchor="t" anchorCtr="0">
            <a:normAutofit lnSpcReduction="10000"/>
          </a:bodyPr>
          <a:lstStyle/>
          <a:p>
            <a:pPr marL="0" lvl="0" indent="0" algn="l" rtl="0">
              <a:lnSpc>
                <a:spcPct val="115000"/>
              </a:lnSpc>
              <a:spcBef>
                <a:spcPts val="1200"/>
              </a:spcBef>
              <a:spcAft>
                <a:spcPts val="0"/>
              </a:spcAft>
              <a:buNone/>
            </a:pPr>
            <a:r>
              <a:rPr lang="en-US" sz="2400" b="1"/>
              <a:t>Time Series Model</a:t>
            </a:r>
            <a:endParaRPr sz="1100" b="1">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2000"/>
              <a:t>Delinquency rate is used as measurement for credit risk, using delinquency rate of previous period to predict the delinquency rate of next period</a:t>
            </a:r>
            <a:endParaRPr sz="2000"/>
          </a:p>
          <a:p>
            <a:pPr marL="457200" lvl="0" indent="-298450" algn="l" rtl="0">
              <a:lnSpc>
                <a:spcPct val="115000"/>
              </a:lnSpc>
              <a:spcBef>
                <a:spcPts val="0"/>
              </a:spcBef>
              <a:spcAft>
                <a:spcPts val="0"/>
              </a:spcAft>
              <a:buClr>
                <a:schemeClr val="dk1"/>
              </a:buClr>
              <a:buSzPts val="1100"/>
              <a:buChar char="●"/>
            </a:pPr>
            <a:r>
              <a:rPr lang="en-US" sz="2000"/>
              <a:t>X stands for different </a:t>
            </a:r>
            <a:r>
              <a:rPr lang="en-US" sz="2000" b="1"/>
              <a:t>macroeconomics variables</a:t>
            </a:r>
            <a:r>
              <a:rPr lang="en-US" sz="2000"/>
              <a:t> (GDP increase rate, unemployment, interest rate, inflation rate)</a:t>
            </a:r>
            <a:endParaRPr sz="2000"/>
          </a:p>
          <a:p>
            <a:pPr marL="457200" lvl="0" indent="-298450" algn="l" rtl="0">
              <a:lnSpc>
                <a:spcPct val="115000"/>
              </a:lnSpc>
              <a:spcBef>
                <a:spcPts val="0"/>
              </a:spcBef>
              <a:spcAft>
                <a:spcPts val="0"/>
              </a:spcAft>
              <a:buClr>
                <a:schemeClr val="dk1"/>
              </a:buClr>
              <a:buSzPts val="1100"/>
              <a:buChar char="●"/>
            </a:pPr>
            <a:r>
              <a:rPr lang="en-US" sz="2000"/>
              <a:t>GDP was first chosen as one variable, but the results seem to be statistically insignificant, so we transfer it to GDP increase rate.</a:t>
            </a:r>
            <a:endParaRPr sz="1100">
              <a:solidFill>
                <a:schemeClr val="dk1"/>
              </a:solidFill>
              <a:latin typeface="Arial"/>
              <a:ea typeface="Arial"/>
              <a:cs typeface="Arial"/>
              <a:sym typeface="Arial"/>
            </a:endParaRPr>
          </a:p>
          <a:p>
            <a:pPr marL="0" lvl="0" indent="0" algn="l" rtl="0">
              <a:spcBef>
                <a:spcPts val="1200"/>
              </a:spcBef>
              <a:spcAft>
                <a:spcPts val="0"/>
              </a:spcAft>
              <a:buNone/>
            </a:pPr>
            <a:endParaRPr/>
          </a:p>
        </p:txBody>
      </p:sp>
      <p:pic>
        <p:nvPicPr>
          <p:cNvPr id="204" name="Google Shape;204;p31"/>
          <p:cNvPicPr preferRelativeResize="0"/>
          <p:nvPr/>
        </p:nvPicPr>
        <p:blipFill rotWithShape="1">
          <a:blip r:embed="rId3">
            <a:alphaModFix/>
          </a:blip>
          <a:srcRect b="7493"/>
          <a:stretch/>
        </p:blipFill>
        <p:spPr>
          <a:xfrm>
            <a:off x="731025" y="1725400"/>
            <a:ext cx="6686550" cy="881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Methodology</a:t>
            </a:r>
            <a:endParaRPr/>
          </a:p>
        </p:txBody>
      </p:sp>
      <p:sp>
        <p:nvSpPr>
          <p:cNvPr id="210" name="Google Shape;210;p32"/>
          <p:cNvSpPr txBox="1">
            <a:spLocks noGrp="1"/>
          </p:cNvSpPr>
          <p:nvPr>
            <p:ph type="body" idx="1"/>
          </p:nvPr>
        </p:nvSpPr>
        <p:spPr>
          <a:xfrm>
            <a:off x="703725" y="2835150"/>
            <a:ext cx="9648600" cy="2315100"/>
          </a:xfrm>
          <a:prstGeom prst="rect">
            <a:avLst/>
          </a:prstGeom>
        </p:spPr>
        <p:txBody>
          <a:bodyPr spcFirstLastPara="1" wrap="square" lIns="91425" tIns="45700" rIns="91425" bIns="45700" anchor="t" anchorCtr="0">
            <a:normAutofit lnSpcReduction="10000"/>
          </a:bodyPr>
          <a:lstStyle/>
          <a:p>
            <a:pPr marL="0" lvl="0" indent="0" algn="l" rtl="0">
              <a:lnSpc>
                <a:spcPct val="100000"/>
              </a:lnSpc>
              <a:spcBef>
                <a:spcPts val="1200"/>
              </a:spcBef>
              <a:spcAft>
                <a:spcPts val="0"/>
              </a:spcAft>
              <a:buClr>
                <a:schemeClr val="dk1"/>
              </a:buClr>
              <a:buSzPts val="1100"/>
              <a:buFont typeface="Arial"/>
              <a:buNone/>
            </a:pPr>
            <a:r>
              <a:rPr lang="en-US" sz="2400" b="1"/>
              <a:t>Predictive Model</a:t>
            </a:r>
            <a:endParaRPr sz="1100" b="1">
              <a:solidFill>
                <a:schemeClr val="dk1"/>
              </a:solidFill>
              <a:latin typeface="Arial"/>
              <a:ea typeface="Arial"/>
              <a:cs typeface="Arial"/>
              <a:sym typeface="Arial"/>
            </a:endParaRPr>
          </a:p>
          <a:p>
            <a:pPr marL="457200" lvl="0" indent="-298450" algn="l" rtl="0">
              <a:lnSpc>
                <a:spcPct val="100000"/>
              </a:lnSpc>
              <a:spcBef>
                <a:spcPts val="1200"/>
              </a:spcBef>
              <a:spcAft>
                <a:spcPts val="0"/>
              </a:spcAft>
              <a:buClr>
                <a:schemeClr val="dk1"/>
              </a:buClr>
              <a:buSzPts val="1100"/>
              <a:buChar char="●"/>
            </a:pPr>
            <a:r>
              <a:rPr lang="en-US" sz="2000"/>
              <a:t>Using data from 1991.1 to 2023.4, regression model of each loan is constructed.</a:t>
            </a:r>
            <a:endParaRPr sz="2000"/>
          </a:p>
          <a:p>
            <a:pPr marL="457200" lvl="0" indent="-298450" algn="l" rtl="0">
              <a:lnSpc>
                <a:spcPct val="100000"/>
              </a:lnSpc>
              <a:spcBef>
                <a:spcPts val="0"/>
              </a:spcBef>
              <a:spcAft>
                <a:spcPts val="0"/>
              </a:spcAft>
              <a:buClr>
                <a:schemeClr val="dk1"/>
              </a:buClr>
              <a:buSzPts val="1100"/>
              <a:buChar char="●"/>
            </a:pPr>
            <a:r>
              <a:rPr lang="en-US" sz="2000"/>
              <a:t>We gathered quarterly macroeconomic data of  2023.7 and 2023.10, and use the regression formula to predict delinquency rate of the last two quarters of 2023 and compared with the actual delinquency rate of these quarters.</a:t>
            </a:r>
            <a:endParaRPr sz="1100">
              <a:solidFill>
                <a:schemeClr val="dk1"/>
              </a:solidFill>
              <a:latin typeface="Arial"/>
              <a:ea typeface="Arial"/>
              <a:cs typeface="Arial"/>
              <a:sym typeface="Arial"/>
            </a:endParaRPr>
          </a:p>
          <a:p>
            <a:pPr marL="0" lvl="0" indent="0" algn="l" rtl="0">
              <a:spcBef>
                <a:spcPts val="1200"/>
              </a:spcBef>
              <a:spcAft>
                <a:spcPts val="0"/>
              </a:spcAft>
              <a:buNone/>
            </a:pPr>
            <a:endParaRPr/>
          </a:p>
        </p:txBody>
      </p:sp>
      <p:pic>
        <p:nvPicPr>
          <p:cNvPr id="211" name="Google Shape;211;p32"/>
          <p:cNvPicPr preferRelativeResize="0"/>
          <p:nvPr/>
        </p:nvPicPr>
        <p:blipFill rotWithShape="1">
          <a:blip r:embed="rId3">
            <a:alphaModFix/>
          </a:blip>
          <a:srcRect b="7493"/>
          <a:stretch/>
        </p:blipFill>
        <p:spPr>
          <a:xfrm>
            <a:off x="731025" y="1725400"/>
            <a:ext cx="6686550" cy="881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999157" y="871570"/>
            <a:ext cx="11310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7" name="Google Shape;217;p33"/>
          <p:cNvSpPr txBox="1">
            <a:spLocks noGrp="1"/>
          </p:cNvSpPr>
          <p:nvPr>
            <p:ph type="body" idx="1"/>
          </p:nvPr>
        </p:nvSpPr>
        <p:spPr>
          <a:xfrm>
            <a:off x="999157" y="2197600"/>
            <a:ext cx="58659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18" name="Google Shape;218;p33"/>
          <p:cNvSpPr txBox="1">
            <a:spLocks noGrp="1"/>
          </p:cNvSpPr>
          <p:nvPr>
            <p:ph type="body" idx="1"/>
          </p:nvPr>
        </p:nvSpPr>
        <p:spPr>
          <a:xfrm>
            <a:off x="999150" y="3058000"/>
            <a:ext cx="10730400" cy="1325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4000" b="1">
                <a:solidFill>
                  <a:schemeClr val="dk1"/>
                </a:solidFill>
              </a:rPr>
              <a:t>4. Result Analysis</a:t>
            </a:r>
            <a:endParaRPr sz="4000" b="1">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Regression table</a:t>
            </a:r>
            <a:endParaRPr/>
          </a:p>
        </p:txBody>
      </p:sp>
      <p:sp>
        <p:nvSpPr>
          <p:cNvPr id="224" name="Google Shape;224;p34"/>
          <p:cNvSpPr txBox="1">
            <a:spLocks noGrp="1"/>
          </p:cNvSpPr>
          <p:nvPr>
            <p:ph type="body" idx="1"/>
          </p:nvPr>
        </p:nvSpPr>
        <p:spPr>
          <a:xfrm>
            <a:off x="703730" y="1691155"/>
            <a:ext cx="9648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25" name="Google Shape;225;p34"/>
          <p:cNvPicPr preferRelativeResize="0"/>
          <p:nvPr/>
        </p:nvPicPr>
        <p:blipFill>
          <a:blip r:embed="rId3">
            <a:alphaModFix/>
          </a:blip>
          <a:stretch>
            <a:fillRect/>
          </a:stretch>
        </p:blipFill>
        <p:spPr>
          <a:xfrm>
            <a:off x="551900" y="1691150"/>
            <a:ext cx="10373965" cy="435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Regression Results</a:t>
            </a:r>
            <a:endParaRPr/>
          </a:p>
        </p:txBody>
      </p:sp>
      <p:sp>
        <p:nvSpPr>
          <p:cNvPr id="231" name="Google Shape;231;p35"/>
          <p:cNvSpPr txBox="1">
            <a:spLocks noGrp="1"/>
          </p:cNvSpPr>
          <p:nvPr>
            <p:ph type="body" idx="1"/>
          </p:nvPr>
        </p:nvSpPr>
        <p:spPr>
          <a:xfrm>
            <a:off x="703730" y="1691155"/>
            <a:ext cx="9648600" cy="4351200"/>
          </a:xfrm>
          <a:prstGeom prst="rect">
            <a:avLst/>
          </a:prstGeom>
        </p:spPr>
        <p:txBody>
          <a:bodyPr spcFirstLastPara="1" wrap="square" lIns="91425" tIns="45700" rIns="91425" bIns="45700" anchor="t" anchorCtr="0">
            <a:normAutofit/>
          </a:bodyPr>
          <a:lstStyle/>
          <a:p>
            <a:pPr marL="457200" lvl="0" indent="-298450" algn="l" rtl="0">
              <a:lnSpc>
                <a:spcPct val="115000"/>
              </a:lnSpc>
              <a:spcBef>
                <a:spcPts val="1200"/>
              </a:spcBef>
              <a:spcAft>
                <a:spcPts val="0"/>
              </a:spcAft>
              <a:buClr>
                <a:schemeClr val="dk1"/>
              </a:buClr>
              <a:buSzPts val="1100"/>
              <a:buChar char="●"/>
            </a:pPr>
            <a:r>
              <a:rPr lang="en-US" sz="2000"/>
              <a:t>Delinquency rates of all kinds of loans show </a:t>
            </a:r>
            <a:r>
              <a:rPr lang="en-US" sz="2000" b="1"/>
              <a:t>statistically significant correlation</a:t>
            </a:r>
            <a:r>
              <a:rPr lang="en-US" sz="2000"/>
              <a:t> with delinquency rate of next period. And the coefficient for delinquency rate of last period is always </a:t>
            </a:r>
            <a:r>
              <a:rPr lang="en-US" sz="2000" b="1"/>
              <a:t>around 1</a:t>
            </a:r>
            <a:r>
              <a:rPr lang="en-US" sz="2000"/>
              <a:t>, which shows a positive correlation.</a:t>
            </a:r>
            <a:endParaRPr sz="2000"/>
          </a:p>
          <a:p>
            <a:pPr marL="914400" lvl="1" indent="-298450" algn="l" rtl="0">
              <a:lnSpc>
                <a:spcPct val="115000"/>
              </a:lnSpc>
              <a:spcBef>
                <a:spcPts val="0"/>
              </a:spcBef>
              <a:spcAft>
                <a:spcPts val="0"/>
              </a:spcAft>
              <a:buClr>
                <a:schemeClr val="dk1"/>
              </a:buClr>
              <a:buSzPts val="1100"/>
              <a:buChar char="○"/>
            </a:pPr>
            <a:r>
              <a:rPr lang="en-US" sz="2000"/>
              <a:t>interpretation: if the delinquency rate of this period is high, it is likely that the delinquency rate of next period would also be high.</a:t>
            </a:r>
            <a:endParaRPr sz="2000"/>
          </a:p>
          <a:p>
            <a:pPr marL="457200" lvl="0" indent="-298450" algn="l" rtl="0">
              <a:lnSpc>
                <a:spcPct val="115000"/>
              </a:lnSpc>
              <a:spcBef>
                <a:spcPts val="0"/>
              </a:spcBef>
              <a:spcAft>
                <a:spcPts val="0"/>
              </a:spcAft>
              <a:buClr>
                <a:schemeClr val="dk1"/>
              </a:buClr>
              <a:buSzPts val="1100"/>
              <a:buChar char="●"/>
            </a:pPr>
            <a:r>
              <a:rPr lang="en-US" sz="2000"/>
              <a:t>Among the macroeconomic variables, </a:t>
            </a:r>
            <a:r>
              <a:rPr lang="en-US" sz="2000" b="1"/>
              <a:t>GDP increase rate, unemployment rate and inflation rate</a:t>
            </a:r>
            <a:r>
              <a:rPr lang="en-US" sz="2000"/>
              <a:t> have statistically significant correlation with credit risk.</a:t>
            </a:r>
            <a:endParaRPr sz="2000"/>
          </a:p>
          <a:p>
            <a:pPr marL="914400" lvl="1" indent="-298450" algn="l" rtl="0">
              <a:lnSpc>
                <a:spcPct val="115000"/>
              </a:lnSpc>
              <a:spcBef>
                <a:spcPts val="0"/>
              </a:spcBef>
              <a:spcAft>
                <a:spcPts val="0"/>
              </a:spcAft>
              <a:buClr>
                <a:schemeClr val="dk1"/>
              </a:buClr>
              <a:buSzPts val="1100"/>
              <a:buChar char="○"/>
            </a:pPr>
            <a:r>
              <a:rPr lang="en-US" sz="2000"/>
              <a:t>interpretation:</a:t>
            </a:r>
            <a:endParaRPr sz="2000"/>
          </a:p>
          <a:p>
            <a:pPr marL="1371600" lvl="2" indent="-298450" algn="l" rtl="0">
              <a:lnSpc>
                <a:spcPct val="115000"/>
              </a:lnSpc>
              <a:spcBef>
                <a:spcPts val="0"/>
              </a:spcBef>
              <a:spcAft>
                <a:spcPts val="0"/>
              </a:spcAft>
              <a:buClr>
                <a:schemeClr val="dk1"/>
              </a:buClr>
              <a:buSzPts val="1100"/>
              <a:buChar char="■"/>
            </a:pPr>
            <a:r>
              <a:rPr lang="en-US"/>
              <a:t>macroeconomic environment can influence loan market</a:t>
            </a:r>
            <a:endParaRPr/>
          </a:p>
          <a:p>
            <a:pPr marL="1371600" lvl="2" indent="-298450" algn="l" rtl="0">
              <a:lnSpc>
                <a:spcPct val="115000"/>
              </a:lnSpc>
              <a:spcBef>
                <a:spcPts val="0"/>
              </a:spcBef>
              <a:spcAft>
                <a:spcPts val="0"/>
              </a:spcAft>
              <a:buClr>
                <a:schemeClr val="dk1"/>
              </a:buClr>
              <a:buSzPts val="1100"/>
              <a:buChar char="■"/>
            </a:pPr>
            <a:r>
              <a:rPr lang="en-US"/>
              <a:t>different types of loans have </a:t>
            </a:r>
            <a:r>
              <a:rPr lang="en-US" b="1"/>
              <a:t>different levels of sensitivity</a:t>
            </a:r>
            <a:endParaRPr sz="1100" b="1">
              <a:solidFill>
                <a:schemeClr val="dk1"/>
              </a:solidFill>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703730" y="30085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solidFill>
                  <a:schemeClr val="dk1"/>
                </a:solidFill>
              </a:rPr>
              <a:t>Team 6</a:t>
            </a:r>
            <a:endParaRPr/>
          </a:p>
        </p:txBody>
      </p:sp>
      <p:sp>
        <p:nvSpPr>
          <p:cNvPr id="108" name="Google Shape;108;p18"/>
          <p:cNvSpPr txBox="1">
            <a:spLocks noGrp="1"/>
          </p:cNvSpPr>
          <p:nvPr>
            <p:ph type="body" idx="1"/>
          </p:nvPr>
        </p:nvSpPr>
        <p:spPr>
          <a:xfrm>
            <a:off x="8797350" y="4240550"/>
            <a:ext cx="1796700" cy="1512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852"/>
              <a:buNone/>
            </a:pPr>
            <a:r>
              <a:rPr lang="en-US" sz="1750" b="1"/>
              <a:t>Zhijing Zhang</a:t>
            </a:r>
            <a:endParaRPr sz="1750" b="1"/>
          </a:p>
          <a:p>
            <a:pPr marL="457200" lvl="0" indent="-333375" algn="l" rtl="0">
              <a:lnSpc>
                <a:spcPct val="90000"/>
              </a:lnSpc>
              <a:spcBef>
                <a:spcPts val="1000"/>
              </a:spcBef>
              <a:spcAft>
                <a:spcPts val="0"/>
              </a:spcAft>
              <a:buSzPts val="1650"/>
              <a:buChar char="●"/>
            </a:pPr>
            <a:r>
              <a:rPr lang="en-US" sz="1650"/>
              <a:t>Data gathering</a:t>
            </a:r>
            <a:endParaRPr sz="1650"/>
          </a:p>
          <a:p>
            <a:pPr marL="457200" lvl="0" indent="-333375" algn="l" rtl="0">
              <a:lnSpc>
                <a:spcPct val="90000"/>
              </a:lnSpc>
              <a:spcBef>
                <a:spcPts val="0"/>
              </a:spcBef>
              <a:spcAft>
                <a:spcPts val="0"/>
              </a:spcAft>
              <a:buSzPts val="1650"/>
              <a:buChar char="●"/>
            </a:pPr>
            <a:r>
              <a:rPr lang="en-US" sz="1650"/>
              <a:t>Modeling and coding</a:t>
            </a:r>
            <a:endParaRPr sz="1750"/>
          </a:p>
          <a:p>
            <a:pPr marL="457200" lvl="0" indent="-333375" algn="l" rtl="0">
              <a:lnSpc>
                <a:spcPct val="90000"/>
              </a:lnSpc>
              <a:spcBef>
                <a:spcPts val="0"/>
              </a:spcBef>
              <a:spcAft>
                <a:spcPts val="0"/>
              </a:spcAft>
              <a:buSzPts val="1650"/>
              <a:buChar char="●"/>
            </a:pPr>
            <a:r>
              <a:rPr lang="en-US" sz="1650"/>
              <a:t>Presentation preparation</a:t>
            </a:r>
            <a:endParaRPr sz="1650"/>
          </a:p>
        </p:txBody>
      </p:sp>
      <p:pic>
        <p:nvPicPr>
          <p:cNvPr id="109" name="Google Shape;109;p18"/>
          <p:cNvPicPr preferRelativeResize="0"/>
          <p:nvPr/>
        </p:nvPicPr>
        <p:blipFill rotWithShape="1">
          <a:blip r:embed="rId3">
            <a:alphaModFix/>
          </a:blip>
          <a:srcRect l="18734" t="5402" r="24024" b="47697"/>
          <a:stretch/>
        </p:blipFill>
        <p:spPr>
          <a:xfrm>
            <a:off x="8757401" y="1679830"/>
            <a:ext cx="1958875" cy="2406369"/>
          </a:xfrm>
          <a:prstGeom prst="rect">
            <a:avLst/>
          </a:prstGeom>
          <a:noFill/>
          <a:ln>
            <a:noFill/>
          </a:ln>
        </p:spPr>
      </p:pic>
      <p:sp>
        <p:nvSpPr>
          <p:cNvPr id="110" name="Google Shape;110;p18"/>
          <p:cNvSpPr txBox="1"/>
          <p:nvPr/>
        </p:nvSpPr>
        <p:spPr>
          <a:xfrm>
            <a:off x="2563825" y="4188600"/>
            <a:ext cx="1876500" cy="1817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US" sz="1750" b="1">
                <a:solidFill>
                  <a:srgbClr val="012169"/>
                </a:solidFill>
                <a:latin typeface="Quattrocento Sans"/>
                <a:ea typeface="Quattrocento Sans"/>
                <a:cs typeface="Quattrocento Sans"/>
                <a:sym typeface="Quattrocento Sans"/>
              </a:rPr>
              <a:t>Jason Liao</a:t>
            </a:r>
            <a:endParaRPr sz="1750" b="1">
              <a:solidFill>
                <a:srgbClr val="012169"/>
              </a:solidFill>
              <a:latin typeface="Quattrocento Sans"/>
              <a:ea typeface="Quattrocento Sans"/>
              <a:cs typeface="Quattrocento Sans"/>
              <a:sym typeface="Quattrocento Sans"/>
            </a:endParaRPr>
          </a:p>
          <a:p>
            <a:pPr marL="457200" lvl="0" indent="-333375" algn="l" rtl="0">
              <a:lnSpc>
                <a:spcPct val="90000"/>
              </a:lnSpc>
              <a:spcBef>
                <a:spcPts val="1000"/>
              </a:spcBef>
              <a:spcAft>
                <a:spcPts val="0"/>
              </a:spcAft>
              <a:buClr>
                <a:srgbClr val="012169"/>
              </a:buClr>
              <a:buSzPts val="1650"/>
              <a:buChar char="●"/>
            </a:pPr>
            <a:r>
              <a:rPr lang="en-US" sz="1650">
                <a:solidFill>
                  <a:srgbClr val="012169"/>
                </a:solidFill>
                <a:latin typeface="Quattrocento Sans"/>
                <a:ea typeface="Quattrocento Sans"/>
                <a:cs typeface="Quattrocento Sans"/>
                <a:sym typeface="Quattrocento Sans"/>
              </a:rPr>
              <a:t>Executive Summary</a:t>
            </a:r>
            <a:endParaRPr sz="1650">
              <a:solidFill>
                <a:srgbClr val="012169"/>
              </a:solidFill>
              <a:latin typeface="Quattrocento Sans"/>
              <a:ea typeface="Quattrocento Sans"/>
              <a:cs typeface="Quattrocento Sans"/>
              <a:sym typeface="Quattrocento Sans"/>
            </a:endParaRPr>
          </a:p>
          <a:p>
            <a:pPr marL="457200" lvl="0" indent="-333375" algn="l" rtl="0">
              <a:lnSpc>
                <a:spcPct val="90000"/>
              </a:lnSpc>
              <a:spcBef>
                <a:spcPts val="0"/>
              </a:spcBef>
              <a:spcAft>
                <a:spcPts val="0"/>
              </a:spcAft>
              <a:buClr>
                <a:srgbClr val="012169"/>
              </a:buClr>
              <a:buSzPts val="1650"/>
              <a:buChar char="●"/>
            </a:pPr>
            <a:r>
              <a:rPr lang="en-US" sz="1650">
                <a:solidFill>
                  <a:srgbClr val="012169"/>
                </a:solidFill>
                <a:latin typeface="Quattrocento Sans"/>
                <a:ea typeface="Quattrocento Sans"/>
                <a:cs typeface="Quattrocento Sans"/>
                <a:sym typeface="Quattrocento Sans"/>
              </a:rPr>
              <a:t>Data gathering</a:t>
            </a:r>
            <a:endParaRPr sz="1750">
              <a:solidFill>
                <a:srgbClr val="012169"/>
              </a:solidFill>
              <a:latin typeface="Quattrocento Sans"/>
              <a:ea typeface="Quattrocento Sans"/>
              <a:cs typeface="Quattrocento Sans"/>
              <a:sym typeface="Quattrocento Sans"/>
            </a:endParaRPr>
          </a:p>
          <a:p>
            <a:pPr marL="457200" lvl="0" indent="-333375" algn="l" rtl="0">
              <a:lnSpc>
                <a:spcPct val="90000"/>
              </a:lnSpc>
              <a:spcBef>
                <a:spcPts val="0"/>
              </a:spcBef>
              <a:spcAft>
                <a:spcPts val="0"/>
              </a:spcAft>
              <a:buClr>
                <a:srgbClr val="012169"/>
              </a:buClr>
              <a:buSzPts val="1650"/>
              <a:buChar char="●"/>
            </a:pPr>
            <a:r>
              <a:rPr lang="en-US" sz="1650">
                <a:solidFill>
                  <a:srgbClr val="012169"/>
                </a:solidFill>
                <a:latin typeface="Quattrocento Sans"/>
                <a:ea typeface="Quattrocento Sans"/>
                <a:cs typeface="Quattrocento Sans"/>
                <a:sym typeface="Quattrocento Sans"/>
              </a:rPr>
              <a:t>Presentation preparation</a:t>
            </a:r>
            <a:endParaRPr sz="1750" b="1">
              <a:solidFill>
                <a:srgbClr val="012169"/>
              </a:solidFill>
              <a:latin typeface="Quattrocento Sans"/>
              <a:ea typeface="Quattrocento Sans"/>
              <a:cs typeface="Quattrocento Sans"/>
              <a:sym typeface="Quattrocento Sans"/>
            </a:endParaRPr>
          </a:p>
        </p:txBody>
      </p:sp>
      <p:pic>
        <p:nvPicPr>
          <p:cNvPr id="111" name="Google Shape;111;p18"/>
          <p:cNvPicPr preferRelativeResize="0"/>
          <p:nvPr/>
        </p:nvPicPr>
        <p:blipFill>
          <a:blip r:embed="rId4">
            <a:alphaModFix/>
          </a:blip>
          <a:stretch>
            <a:fillRect/>
          </a:stretch>
        </p:blipFill>
        <p:spPr>
          <a:xfrm>
            <a:off x="534975" y="1752475"/>
            <a:ext cx="1876627" cy="2323451"/>
          </a:xfrm>
          <a:prstGeom prst="rect">
            <a:avLst/>
          </a:prstGeom>
          <a:noFill/>
          <a:ln w="19050" cap="flat" cmpd="sng">
            <a:solidFill>
              <a:schemeClr val="dk2"/>
            </a:solidFill>
            <a:prstDash val="solid"/>
            <a:round/>
            <a:headEnd type="none" w="sm" len="sm"/>
            <a:tailEnd type="none" w="sm" len="sm"/>
          </a:ln>
        </p:spPr>
      </p:pic>
      <p:sp>
        <p:nvSpPr>
          <p:cNvPr id="112" name="Google Shape;112;p18"/>
          <p:cNvSpPr txBox="1"/>
          <p:nvPr/>
        </p:nvSpPr>
        <p:spPr>
          <a:xfrm>
            <a:off x="535025" y="4188600"/>
            <a:ext cx="1876500" cy="1817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US" sz="1750" b="1">
                <a:solidFill>
                  <a:srgbClr val="012169"/>
                </a:solidFill>
                <a:latin typeface="Quattrocento Sans"/>
                <a:ea typeface="Quattrocento Sans"/>
                <a:cs typeface="Quattrocento Sans"/>
                <a:sym typeface="Quattrocento Sans"/>
              </a:rPr>
              <a:t>Shivam Dwivedi</a:t>
            </a:r>
            <a:endParaRPr sz="1750" b="1">
              <a:solidFill>
                <a:srgbClr val="012169"/>
              </a:solidFill>
              <a:latin typeface="Quattrocento Sans"/>
              <a:ea typeface="Quattrocento Sans"/>
              <a:cs typeface="Quattrocento Sans"/>
              <a:sym typeface="Quattrocento Sans"/>
            </a:endParaRPr>
          </a:p>
          <a:p>
            <a:pPr marL="457200" lvl="0" indent="-333375" algn="l" rtl="0">
              <a:lnSpc>
                <a:spcPct val="90000"/>
              </a:lnSpc>
              <a:spcBef>
                <a:spcPts val="1000"/>
              </a:spcBef>
              <a:spcAft>
                <a:spcPts val="0"/>
              </a:spcAft>
              <a:buClr>
                <a:srgbClr val="012169"/>
              </a:buClr>
              <a:buSzPts val="1650"/>
              <a:buFont typeface="Quattrocento Sans"/>
              <a:buChar char="●"/>
            </a:pPr>
            <a:r>
              <a:rPr lang="en-US" sz="1650">
                <a:solidFill>
                  <a:srgbClr val="012169"/>
                </a:solidFill>
                <a:latin typeface="Quattrocento Sans"/>
                <a:ea typeface="Quattrocento Sans"/>
                <a:cs typeface="Quattrocento Sans"/>
                <a:sym typeface="Quattrocento Sans"/>
              </a:rPr>
              <a:t>Modeling</a:t>
            </a:r>
            <a:endParaRPr sz="1650">
              <a:solidFill>
                <a:srgbClr val="012169"/>
              </a:solidFill>
              <a:latin typeface="Quattrocento Sans"/>
              <a:ea typeface="Quattrocento Sans"/>
              <a:cs typeface="Quattrocento Sans"/>
              <a:sym typeface="Quattrocento Sans"/>
            </a:endParaRPr>
          </a:p>
          <a:p>
            <a:pPr marL="457200" lvl="0" indent="-333375" algn="l" rtl="0">
              <a:lnSpc>
                <a:spcPct val="90000"/>
              </a:lnSpc>
              <a:spcBef>
                <a:spcPts val="0"/>
              </a:spcBef>
              <a:spcAft>
                <a:spcPts val="0"/>
              </a:spcAft>
              <a:buClr>
                <a:srgbClr val="012169"/>
              </a:buClr>
              <a:buSzPts val="1650"/>
              <a:buFont typeface="Quattrocento Sans"/>
              <a:buChar char="●"/>
            </a:pPr>
            <a:r>
              <a:rPr lang="en-US" sz="1650">
                <a:solidFill>
                  <a:srgbClr val="012169"/>
                </a:solidFill>
                <a:latin typeface="Quattrocento Sans"/>
                <a:ea typeface="Quattrocento Sans"/>
                <a:cs typeface="Quattrocento Sans"/>
                <a:sym typeface="Quattrocento Sans"/>
              </a:rPr>
              <a:t>Data gathering</a:t>
            </a:r>
            <a:endParaRPr sz="1650">
              <a:solidFill>
                <a:srgbClr val="012169"/>
              </a:solidFill>
              <a:latin typeface="Quattrocento Sans"/>
              <a:ea typeface="Quattrocento Sans"/>
              <a:cs typeface="Quattrocento Sans"/>
              <a:sym typeface="Quattrocento Sans"/>
            </a:endParaRPr>
          </a:p>
          <a:p>
            <a:pPr marL="457200" lvl="0" indent="-333375" algn="l" rtl="0">
              <a:lnSpc>
                <a:spcPct val="90000"/>
              </a:lnSpc>
              <a:spcBef>
                <a:spcPts val="0"/>
              </a:spcBef>
              <a:spcAft>
                <a:spcPts val="0"/>
              </a:spcAft>
              <a:buClr>
                <a:srgbClr val="012169"/>
              </a:buClr>
              <a:buSzPts val="1650"/>
              <a:buFont typeface="Quattrocento Sans"/>
              <a:buChar char="●"/>
            </a:pPr>
            <a:r>
              <a:rPr lang="en-US" sz="1650">
                <a:solidFill>
                  <a:srgbClr val="012169"/>
                </a:solidFill>
                <a:latin typeface="Quattrocento Sans"/>
                <a:ea typeface="Quattrocento Sans"/>
                <a:cs typeface="Quattrocento Sans"/>
                <a:sym typeface="Quattrocento Sans"/>
              </a:rPr>
              <a:t>Presentation Preparation</a:t>
            </a:r>
            <a:endParaRPr sz="1650">
              <a:solidFill>
                <a:srgbClr val="012169"/>
              </a:solidFill>
              <a:latin typeface="Quattrocento Sans"/>
              <a:ea typeface="Quattrocento Sans"/>
              <a:cs typeface="Quattrocento Sans"/>
              <a:sym typeface="Quattrocento Sans"/>
            </a:endParaRPr>
          </a:p>
        </p:txBody>
      </p:sp>
      <p:pic>
        <p:nvPicPr>
          <p:cNvPr id="113" name="Google Shape;113;p18"/>
          <p:cNvPicPr preferRelativeResize="0"/>
          <p:nvPr/>
        </p:nvPicPr>
        <p:blipFill>
          <a:blip r:embed="rId5">
            <a:alphaModFix/>
          </a:blip>
          <a:stretch>
            <a:fillRect/>
          </a:stretch>
        </p:blipFill>
        <p:spPr>
          <a:xfrm>
            <a:off x="6627375" y="1679850"/>
            <a:ext cx="1958868" cy="2405048"/>
          </a:xfrm>
          <a:prstGeom prst="rect">
            <a:avLst/>
          </a:prstGeom>
          <a:noFill/>
          <a:ln>
            <a:noFill/>
          </a:ln>
        </p:spPr>
      </p:pic>
      <p:sp>
        <p:nvSpPr>
          <p:cNvPr id="114" name="Google Shape;114;p18"/>
          <p:cNvSpPr txBox="1">
            <a:spLocks noGrp="1"/>
          </p:cNvSpPr>
          <p:nvPr>
            <p:ph type="body" idx="1"/>
          </p:nvPr>
        </p:nvSpPr>
        <p:spPr>
          <a:xfrm>
            <a:off x="6733938" y="4264650"/>
            <a:ext cx="1796700" cy="1512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852"/>
              <a:buNone/>
            </a:pPr>
            <a:r>
              <a:rPr lang="en-US" sz="1750" b="1"/>
              <a:t>Doris Xiong</a:t>
            </a:r>
            <a:endParaRPr sz="1750" b="1"/>
          </a:p>
          <a:p>
            <a:pPr marL="457200" lvl="0" indent="-333375" algn="l" rtl="0">
              <a:lnSpc>
                <a:spcPct val="90000"/>
              </a:lnSpc>
              <a:spcBef>
                <a:spcPts val="1000"/>
              </a:spcBef>
              <a:spcAft>
                <a:spcPts val="0"/>
              </a:spcAft>
              <a:buSzPts val="1650"/>
              <a:buChar char="●"/>
            </a:pPr>
            <a:r>
              <a:rPr lang="en-US" sz="1650"/>
              <a:t>Data cleaning</a:t>
            </a:r>
            <a:endParaRPr sz="1650"/>
          </a:p>
          <a:p>
            <a:pPr marL="457200" lvl="0" indent="-333375" algn="l" rtl="0">
              <a:lnSpc>
                <a:spcPct val="90000"/>
              </a:lnSpc>
              <a:spcBef>
                <a:spcPts val="0"/>
              </a:spcBef>
              <a:spcAft>
                <a:spcPts val="0"/>
              </a:spcAft>
              <a:buSzPts val="1650"/>
              <a:buChar char="●"/>
            </a:pPr>
            <a:r>
              <a:rPr lang="en-US" sz="1650"/>
              <a:t>Modeling </a:t>
            </a:r>
            <a:endParaRPr sz="1750"/>
          </a:p>
          <a:p>
            <a:pPr marL="457200" lvl="0" indent="-333375" algn="l" rtl="0">
              <a:lnSpc>
                <a:spcPct val="90000"/>
              </a:lnSpc>
              <a:spcBef>
                <a:spcPts val="0"/>
              </a:spcBef>
              <a:spcAft>
                <a:spcPts val="0"/>
              </a:spcAft>
              <a:buSzPts val="1650"/>
              <a:buChar char="●"/>
            </a:pPr>
            <a:r>
              <a:rPr lang="en-US" sz="1650"/>
              <a:t>Presentation preparation</a:t>
            </a:r>
            <a:endParaRPr sz="1650"/>
          </a:p>
        </p:txBody>
      </p:sp>
      <p:pic>
        <p:nvPicPr>
          <p:cNvPr id="115" name="Google Shape;115;p18"/>
          <p:cNvPicPr preferRelativeResize="0"/>
          <p:nvPr/>
        </p:nvPicPr>
        <p:blipFill>
          <a:blip r:embed="rId6">
            <a:alphaModFix/>
          </a:blip>
          <a:stretch>
            <a:fillRect/>
          </a:stretch>
        </p:blipFill>
        <p:spPr>
          <a:xfrm>
            <a:off x="2563763" y="1704613"/>
            <a:ext cx="1876625" cy="2405930"/>
          </a:xfrm>
          <a:prstGeom prst="rect">
            <a:avLst/>
          </a:prstGeom>
          <a:noFill/>
          <a:ln>
            <a:noFill/>
          </a:ln>
        </p:spPr>
      </p:pic>
      <p:pic>
        <p:nvPicPr>
          <p:cNvPr id="116" name="Google Shape;116;p18"/>
          <p:cNvPicPr preferRelativeResize="0"/>
          <p:nvPr/>
        </p:nvPicPr>
        <p:blipFill>
          <a:blip r:embed="rId7">
            <a:alphaModFix/>
          </a:blip>
          <a:stretch>
            <a:fillRect/>
          </a:stretch>
        </p:blipFill>
        <p:spPr>
          <a:xfrm>
            <a:off x="4595575" y="1705051"/>
            <a:ext cx="1876623" cy="2405053"/>
          </a:xfrm>
          <a:prstGeom prst="rect">
            <a:avLst/>
          </a:prstGeom>
          <a:noFill/>
          <a:ln>
            <a:noFill/>
          </a:ln>
        </p:spPr>
      </p:pic>
      <p:sp>
        <p:nvSpPr>
          <p:cNvPr id="117" name="Google Shape;117;p18"/>
          <p:cNvSpPr txBox="1">
            <a:spLocks noGrp="1"/>
          </p:cNvSpPr>
          <p:nvPr>
            <p:ph type="body" idx="1"/>
          </p:nvPr>
        </p:nvSpPr>
        <p:spPr>
          <a:xfrm>
            <a:off x="4592613" y="4264650"/>
            <a:ext cx="1796700" cy="1512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852"/>
              <a:buNone/>
            </a:pPr>
            <a:r>
              <a:rPr lang="en-US" sz="1750" b="1"/>
              <a:t>Cynthia Qiu</a:t>
            </a:r>
            <a:endParaRPr sz="1750" b="1"/>
          </a:p>
          <a:p>
            <a:pPr marL="457200" lvl="0" indent="-333375" algn="l" rtl="0">
              <a:lnSpc>
                <a:spcPct val="90000"/>
              </a:lnSpc>
              <a:spcBef>
                <a:spcPts val="1000"/>
              </a:spcBef>
              <a:spcAft>
                <a:spcPts val="0"/>
              </a:spcAft>
              <a:buSzPts val="1650"/>
              <a:buChar char="●"/>
            </a:pPr>
            <a:r>
              <a:rPr lang="en-US" sz="1650"/>
              <a:t>Data Visualization</a:t>
            </a:r>
            <a:endParaRPr sz="1650"/>
          </a:p>
          <a:p>
            <a:pPr marL="457200" lvl="0" indent="-333375" algn="l" rtl="0">
              <a:lnSpc>
                <a:spcPct val="90000"/>
              </a:lnSpc>
              <a:spcBef>
                <a:spcPts val="0"/>
              </a:spcBef>
              <a:spcAft>
                <a:spcPts val="0"/>
              </a:spcAft>
              <a:buSzPts val="1650"/>
              <a:buChar char="●"/>
            </a:pPr>
            <a:r>
              <a:rPr lang="en-US" sz="1650"/>
              <a:t>Modeling </a:t>
            </a:r>
            <a:endParaRPr sz="1750"/>
          </a:p>
          <a:p>
            <a:pPr marL="457200" lvl="0" indent="-333375" algn="l" rtl="0">
              <a:lnSpc>
                <a:spcPct val="90000"/>
              </a:lnSpc>
              <a:spcBef>
                <a:spcPts val="0"/>
              </a:spcBef>
              <a:spcAft>
                <a:spcPts val="0"/>
              </a:spcAft>
              <a:buSzPts val="1650"/>
              <a:buChar char="●"/>
            </a:pPr>
            <a:r>
              <a:rPr lang="en-US" sz="1650"/>
              <a:t>Presentation preparation</a:t>
            </a:r>
            <a:endParaRPr sz="16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Prediction Results</a:t>
            </a:r>
            <a:endParaRPr/>
          </a:p>
        </p:txBody>
      </p:sp>
      <p:sp>
        <p:nvSpPr>
          <p:cNvPr id="237" name="Google Shape;237;p36"/>
          <p:cNvSpPr txBox="1">
            <a:spLocks noGrp="1"/>
          </p:cNvSpPr>
          <p:nvPr>
            <p:ph type="body" idx="1"/>
          </p:nvPr>
        </p:nvSpPr>
        <p:spPr>
          <a:xfrm>
            <a:off x="703725" y="2948176"/>
            <a:ext cx="9648600" cy="3220800"/>
          </a:xfrm>
          <a:prstGeom prst="rect">
            <a:avLst/>
          </a:prstGeom>
        </p:spPr>
        <p:txBody>
          <a:bodyPr spcFirstLastPara="1" wrap="square" lIns="91425" tIns="45700" rIns="91425" bIns="45700" anchor="t" anchorCtr="0">
            <a:normAutofit fontScale="70000" lnSpcReduction="20000"/>
          </a:bodyPr>
          <a:lstStyle/>
          <a:p>
            <a:pPr marL="457200" lvl="0" indent="-277495" algn="l" rtl="0">
              <a:lnSpc>
                <a:spcPct val="115000"/>
              </a:lnSpc>
              <a:spcBef>
                <a:spcPts val="1200"/>
              </a:spcBef>
              <a:spcAft>
                <a:spcPts val="0"/>
              </a:spcAft>
              <a:buClr>
                <a:schemeClr val="dk1"/>
              </a:buClr>
              <a:buSzPct val="39285"/>
              <a:buChar char="●"/>
            </a:pPr>
            <a:r>
              <a:rPr lang="en-US"/>
              <a:t>We used the regression results and the macroeconomic data to predict delinquency rate of next two quarters. Comparing the results with the actual delinquency rate, we found the predictive result </a:t>
            </a:r>
            <a:r>
              <a:rPr lang="en-US" b="1"/>
              <a:t>underestimates about 0.1%</a:t>
            </a:r>
            <a:r>
              <a:rPr lang="en-US"/>
              <a:t> for the third quarter of 2023 and </a:t>
            </a:r>
            <a:r>
              <a:rPr lang="en-US" b="1"/>
              <a:t>underestimates about 0.15%</a:t>
            </a:r>
            <a:r>
              <a:rPr lang="en-US"/>
              <a:t> for the last quarter of 2023.</a:t>
            </a:r>
            <a:endParaRPr/>
          </a:p>
          <a:p>
            <a:pPr marL="457200" lvl="0" indent="-309245" algn="l" rtl="0">
              <a:lnSpc>
                <a:spcPct val="115000"/>
              </a:lnSpc>
              <a:spcBef>
                <a:spcPts val="0"/>
              </a:spcBef>
              <a:spcAft>
                <a:spcPts val="0"/>
              </a:spcAft>
              <a:buClr>
                <a:schemeClr val="dk1"/>
              </a:buClr>
              <a:buSzPct val="58256"/>
              <a:buChar char="●"/>
            </a:pPr>
            <a:r>
              <a:rPr lang="en-US" sz="3114" b="1"/>
              <a:t>Potential reasons:</a:t>
            </a:r>
            <a:endParaRPr sz="3514"/>
          </a:p>
          <a:p>
            <a:pPr marL="914400" lvl="1" indent="-290194" algn="l" rtl="0">
              <a:lnSpc>
                <a:spcPct val="115000"/>
              </a:lnSpc>
              <a:spcBef>
                <a:spcPts val="0"/>
              </a:spcBef>
              <a:spcAft>
                <a:spcPts val="0"/>
              </a:spcAft>
              <a:buClr>
                <a:schemeClr val="dk1"/>
              </a:buClr>
              <a:buSzPct val="51595"/>
              <a:buChar char="○"/>
            </a:pPr>
            <a:r>
              <a:rPr lang="en-US" sz="2685"/>
              <a:t>the model cannot capture the </a:t>
            </a:r>
            <a:r>
              <a:rPr lang="en-US" sz="2685" b="1"/>
              <a:t>external factors</a:t>
            </a:r>
            <a:r>
              <a:rPr lang="en-US" sz="2685"/>
              <a:t> that may influence credit risk, for instance, policy change may influence delinquency rate</a:t>
            </a:r>
            <a:endParaRPr sz="2685"/>
          </a:p>
          <a:p>
            <a:pPr marL="914400" lvl="1" indent="-290194" algn="l" rtl="0">
              <a:lnSpc>
                <a:spcPct val="115000"/>
              </a:lnSpc>
              <a:spcBef>
                <a:spcPts val="0"/>
              </a:spcBef>
              <a:spcAft>
                <a:spcPts val="0"/>
              </a:spcAft>
              <a:buClr>
                <a:schemeClr val="dk1"/>
              </a:buClr>
              <a:buSzPct val="51595"/>
              <a:buChar char="○"/>
            </a:pPr>
            <a:r>
              <a:rPr lang="en-US" sz="2685"/>
              <a:t>the model may </a:t>
            </a:r>
            <a:r>
              <a:rPr lang="en-US" sz="2685" b="1"/>
              <a:t>miss some macroeconomic variables</a:t>
            </a:r>
            <a:r>
              <a:rPr lang="en-US" sz="2685"/>
              <a:t> that have correlation with credit risk.</a:t>
            </a:r>
            <a:endParaRPr sz="2685"/>
          </a:p>
          <a:p>
            <a:pPr marL="0" lvl="0" indent="0" algn="l" rtl="0">
              <a:spcBef>
                <a:spcPts val="1200"/>
              </a:spcBef>
              <a:spcAft>
                <a:spcPts val="0"/>
              </a:spcAft>
              <a:buNone/>
            </a:pPr>
            <a:endParaRPr/>
          </a:p>
        </p:txBody>
      </p:sp>
      <p:pic>
        <p:nvPicPr>
          <p:cNvPr id="238" name="Google Shape;238;p36"/>
          <p:cNvPicPr preferRelativeResize="0"/>
          <p:nvPr/>
        </p:nvPicPr>
        <p:blipFill>
          <a:blip r:embed="rId3">
            <a:alphaModFix/>
          </a:blip>
          <a:stretch>
            <a:fillRect/>
          </a:stretch>
        </p:blipFill>
        <p:spPr>
          <a:xfrm>
            <a:off x="703725" y="1690825"/>
            <a:ext cx="10672348" cy="1130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999157" y="871570"/>
            <a:ext cx="11310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4" name="Google Shape;244;p37"/>
          <p:cNvSpPr txBox="1">
            <a:spLocks noGrp="1"/>
          </p:cNvSpPr>
          <p:nvPr>
            <p:ph type="body" idx="1"/>
          </p:nvPr>
        </p:nvSpPr>
        <p:spPr>
          <a:xfrm>
            <a:off x="999157" y="2197600"/>
            <a:ext cx="58659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45" name="Google Shape;245;p37"/>
          <p:cNvSpPr txBox="1">
            <a:spLocks noGrp="1"/>
          </p:cNvSpPr>
          <p:nvPr>
            <p:ph type="body" idx="1"/>
          </p:nvPr>
        </p:nvSpPr>
        <p:spPr>
          <a:xfrm>
            <a:off x="999150" y="3058000"/>
            <a:ext cx="10730400" cy="1325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4000" b="1">
                <a:solidFill>
                  <a:schemeClr val="dk1"/>
                </a:solidFill>
              </a:rPr>
              <a:t>5. Conclusion</a:t>
            </a:r>
            <a:endParaRPr sz="4000" b="1">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Conclusion</a:t>
            </a:r>
            <a:endParaRPr/>
          </a:p>
        </p:txBody>
      </p:sp>
      <p:sp>
        <p:nvSpPr>
          <p:cNvPr id="251" name="Google Shape;251;p38"/>
          <p:cNvSpPr txBox="1">
            <a:spLocks noGrp="1"/>
          </p:cNvSpPr>
          <p:nvPr>
            <p:ph type="body" idx="1"/>
          </p:nvPr>
        </p:nvSpPr>
        <p:spPr>
          <a:xfrm>
            <a:off x="703730" y="1691155"/>
            <a:ext cx="9648600" cy="4351200"/>
          </a:xfrm>
          <a:prstGeom prst="rect">
            <a:avLst/>
          </a:prstGeom>
        </p:spPr>
        <p:txBody>
          <a:bodyPr spcFirstLastPara="1" wrap="square" lIns="91425" tIns="45700" rIns="91425" bIns="45700" anchor="t" anchorCtr="0">
            <a:normAutofit/>
          </a:bodyPr>
          <a:lstStyle/>
          <a:p>
            <a:pPr marL="457200" lvl="0" indent="-342900" algn="l" rtl="0">
              <a:lnSpc>
                <a:spcPct val="115000"/>
              </a:lnSpc>
              <a:spcBef>
                <a:spcPts val="1000"/>
              </a:spcBef>
              <a:spcAft>
                <a:spcPts val="0"/>
              </a:spcAft>
              <a:buSzPts val="1800"/>
              <a:buChar char="●"/>
            </a:pPr>
            <a:r>
              <a:rPr lang="en-US" b="1"/>
              <a:t>What we learned</a:t>
            </a:r>
            <a:endParaRPr b="1"/>
          </a:p>
          <a:p>
            <a:pPr marL="914400" lvl="1" indent="-342900" algn="l" rtl="0">
              <a:lnSpc>
                <a:spcPct val="115000"/>
              </a:lnSpc>
              <a:spcBef>
                <a:spcPts val="0"/>
              </a:spcBef>
              <a:spcAft>
                <a:spcPts val="0"/>
              </a:spcAft>
              <a:buSzPts val="1800"/>
              <a:buChar char="○"/>
            </a:pPr>
            <a:r>
              <a:rPr lang="en-US" i="1"/>
              <a:t>Impact of macroeconomic variables</a:t>
            </a:r>
            <a:r>
              <a:rPr lang="en-US"/>
              <a:t>: economic downturns, high unemployment and inflation may increase credit risk.</a:t>
            </a:r>
            <a:endParaRPr/>
          </a:p>
          <a:p>
            <a:pPr marL="914400" lvl="1" indent="-342900" algn="l" rtl="0">
              <a:lnSpc>
                <a:spcPct val="115000"/>
              </a:lnSpc>
              <a:spcBef>
                <a:spcPts val="0"/>
              </a:spcBef>
              <a:spcAft>
                <a:spcPts val="0"/>
              </a:spcAft>
              <a:buSzPts val="1800"/>
              <a:buChar char="○"/>
            </a:pPr>
            <a:r>
              <a:rPr lang="en-US" i="1"/>
              <a:t>Time series model:</a:t>
            </a:r>
            <a:r>
              <a:rPr lang="en-US"/>
              <a:t> evidence indicating that past delinquency rate can be used as predictor for future delinquency rate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Limitations and Future Research</a:t>
            </a:r>
            <a:endParaRPr/>
          </a:p>
        </p:txBody>
      </p:sp>
      <p:sp>
        <p:nvSpPr>
          <p:cNvPr id="257" name="Google Shape;257;p39"/>
          <p:cNvSpPr txBox="1">
            <a:spLocks noGrp="1"/>
          </p:cNvSpPr>
          <p:nvPr>
            <p:ph type="body" idx="1"/>
          </p:nvPr>
        </p:nvSpPr>
        <p:spPr>
          <a:xfrm>
            <a:off x="703730" y="1691155"/>
            <a:ext cx="9648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Limitations:</a:t>
            </a:r>
            <a:endParaRPr/>
          </a:p>
          <a:p>
            <a:pPr marL="914400" lvl="1" indent="-342900" algn="l" rtl="0">
              <a:spcBef>
                <a:spcPts val="0"/>
              </a:spcBef>
              <a:spcAft>
                <a:spcPts val="0"/>
              </a:spcAft>
              <a:buSzPts val="1800"/>
              <a:buChar char="○"/>
            </a:pPr>
            <a:r>
              <a:rPr lang="en-US" i="1"/>
              <a:t>Time effects</a:t>
            </a:r>
            <a:r>
              <a:rPr lang="en-US"/>
              <a:t>: This project only focuses on quarterly data, so chances are that the results would be more precise if it can be changed to monthly or even weekly data.</a:t>
            </a:r>
            <a:endParaRPr/>
          </a:p>
          <a:p>
            <a:pPr marL="914400" lvl="1" indent="-342900" algn="l" rtl="0">
              <a:spcBef>
                <a:spcPts val="0"/>
              </a:spcBef>
              <a:spcAft>
                <a:spcPts val="0"/>
              </a:spcAft>
              <a:buSzPts val="1800"/>
              <a:buChar char="○"/>
            </a:pPr>
            <a:r>
              <a:rPr lang="en-US" i="1"/>
              <a:t>Selection bias</a:t>
            </a:r>
            <a:r>
              <a:rPr lang="en-US"/>
              <a:t>: The macroeconomic variables selected are intuitively correlated with credit risk, which means that we may omit some variables that are potentially correlated with credit risk.</a:t>
            </a:r>
            <a:endParaRPr/>
          </a:p>
          <a:p>
            <a:pPr marL="457200" lvl="0" indent="-342900" algn="l" rtl="0">
              <a:spcBef>
                <a:spcPts val="0"/>
              </a:spcBef>
              <a:spcAft>
                <a:spcPts val="0"/>
              </a:spcAft>
              <a:buSzPts val="1800"/>
              <a:buChar char="●"/>
            </a:pPr>
            <a:r>
              <a:rPr lang="en-US"/>
              <a:t>Future Study:</a:t>
            </a:r>
            <a:endParaRPr/>
          </a:p>
          <a:p>
            <a:pPr marL="914400" lvl="1" indent="-342900" algn="l" rtl="0">
              <a:spcBef>
                <a:spcPts val="0"/>
              </a:spcBef>
              <a:spcAft>
                <a:spcPts val="0"/>
              </a:spcAft>
              <a:buSzPts val="1800"/>
              <a:buChar char="○"/>
            </a:pPr>
            <a:r>
              <a:rPr lang="en-US"/>
              <a:t>Dynamic variable selection</a:t>
            </a:r>
            <a:endParaRPr/>
          </a:p>
          <a:p>
            <a:pPr marL="914400" lvl="1" indent="-342900" algn="l" rtl="0">
              <a:spcBef>
                <a:spcPts val="0"/>
              </a:spcBef>
              <a:spcAft>
                <a:spcPts val="0"/>
              </a:spcAft>
              <a:buSzPts val="1800"/>
              <a:buChar char="○"/>
            </a:pPr>
            <a:r>
              <a:rPr lang="en-US"/>
              <a:t>Policy impact analysis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ctrTitle"/>
          </p:nvPr>
        </p:nvSpPr>
        <p:spPr>
          <a:xfrm>
            <a:off x="4758266" y="4704684"/>
            <a:ext cx="6748200" cy="7818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endParaRPr/>
          </a:p>
        </p:txBody>
      </p:sp>
      <p:sp>
        <p:nvSpPr>
          <p:cNvPr id="263" name="Google Shape;263;p40"/>
          <p:cNvSpPr txBox="1">
            <a:spLocks noGrp="1"/>
          </p:cNvSpPr>
          <p:nvPr>
            <p:ph type="body" idx="1"/>
          </p:nvPr>
        </p:nvSpPr>
        <p:spPr>
          <a:xfrm>
            <a:off x="990842" y="5572172"/>
            <a:ext cx="10515600" cy="911700"/>
          </a:xfrm>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r>
              <a:rPr lang="en-US"/>
              <a:t>Thanks for Listening!</a:t>
            </a:r>
            <a:endParaRPr/>
          </a:p>
        </p:txBody>
      </p:sp>
      <p:sp>
        <p:nvSpPr>
          <p:cNvPr id="264" name="Google Shape;264;p40"/>
          <p:cNvSpPr txBox="1">
            <a:spLocks noGrp="1"/>
          </p:cNvSpPr>
          <p:nvPr>
            <p:ph type="body" idx="2"/>
          </p:nvPr>
        </p:nvSpPr>
        <p:spPr>
          <a:xfrm>
            <a:off x="990842" y="4013953"/>
            <a:ext cx="10515600" cy="911700"/>
          </a:xfrm>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Reference</a:t>
            </a:r>
            <a:endParaRPr/>
          </a:p>
        </p:txBody>
      </p:sp>
      <p:sp>
        <p:nvSpPr>
          <p:cNvPr id="276" name="Google Shape;276;p42"/>
          <p:cNvSpPr txBox="1">
            <a:spLocks noGrp="1"/>
          </p:cNvSpPr>
          <p:nvPr>
            <p:ph type="body" idx="1"/>
          </p:nvPr>
        </p:nvSpPr>
        <p:spPr>
          <a:xfrm>
            <a:off x="703730" y="1691155"/>
            <a:ext cx="9648600" cy="4351200"/>
          </a:xfrm>
          <a:prstGeom prst="rect">
            <a:avLst/>
          </a:prstGeom>
        </p:spPr>
        <p:txBody>
          <a:bodyPr spcFirstLastPara="1" wrap="square" lIns="91425" tIns="45700" rIns="91425" bIns="45700" anchor="t" anchorCtr="0">
            <a:normAutofit/>
          </a:bodyPr>
          <a:lstStyle/>
          <a:p>
            <a:pPr marL="0" lvl="0" indent="0" algn="l" rtl="0">
              <a:lnSpc>
                <a:spcPct val="100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Castro, V. (2013). Macroeconomic determinants of the credit risk in the banking system: The case of the gipsi. </a:t>
            </a:r>
            <a:r>
              <a:rPr lang="en-US" sz="1100" i="1">
                <a:solidFill>
                  <a:schemeClr val="dk1"/>
                </a:solidFill>
                <a:latin typeface="Arial"/>
                <a:ea typeface="Arial"/>
                <a:cs typeface="Arial"/>
                <a:sym typeface="Arial"/>
              </a:rPr>
              <a:t>Economic Modelling</a:t>
            </a:r>
            <a:r>
              <a:rPr lang="en-US" sz="1100">
                <a:solidFill>
                  <a:schemeClr val="dk1"/>
                </a:solidFill>
                <a:latin typeface="Arial"/>
                <a:ea typeface="Arial"/>
                <a:cs typeface="Arial"/>
                <a:sym typeface="Arial"/>
              </a:rPr>
              <a:t>, </a:t>
            </a:r>
            <a:r>
              <a:rPr lang="en-US" sz="1100" i="1">
                <a:solidFill>
                  <a:schemeClr val="dk1"/>
                </a:solidFill>
                <a:latin typeface="Arial"/>
                <a:ea typeface="Arial"/>
                <a:cs typeface="Arial"/>
                <a:sym typeface="Arial"/>
              </a:rPr>
              <a:t>31</a:t>
            </a:r>
            <a:r>
              <a:rPr lang="en-US" sz="1100">
                <a:solidFill>
                  <a:schemeClr val="dk1"/>
                </a:solidFill>
                <a:latin typeface="Arial"/>
                <a:ea typeface="Arial"/>
                <a:cs typeface="Arial"/>
                <a:sym typeface="Arial"/>
              </a:rPr>
              <a:t>, 672–683. https://doi.org/10.1016/j.econmod.2013.01.027 </a:t>
            </a:r>
            <a:endParaRPr sz="110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Carvalho, P. V., Curto, J. D., &amp; Primor, R. (2020). Macroeconomic determinants of credit risk: Evidence from the eurozone. </a:t>
            </a:r>
            <a:r>
              <a:rPr lang="en-US" sz="1100" i="1">
                <a:solidFill>
                  <a:schemeClr val="dk1"/>
                </a:solidFill>
                <a:latin typeface="Arial"/>
                <a:ea typeface="Arial"/>
                <a:cs typeface="Arial"/>
                <a:sym typeface="Arial"/>
              </a:rPr>
              <a:t>International Journal of Finance &amp;amp; Economics</a:t>
            </a:r>
            <a:r>
              <a:rPr lang="en-US" sz="1100">
                <a:solidFill>
                  <a:schemeClr val="dk1"/>
                </a:solidFill>
                <a:latin typeface="Arial"/>
                <a:ea typeface="Arial"/>
                <a:cs typeface="Arial"/>
                <a:sym typeface="Arial"/>
              </a:rPr>
              <a:t>, </a:t>
            </a:r>
            <a:r>
              <a:rPr lang="en-US" sz="1100" i="1">
                <a:solidFill>
                  <a:schemeClr val="dk1"/>
                </a:solidFill>
                <a:latin typeface="Arial"/>
                <a:ea typeface="Arial"/>
                <a:cs typeface="Arial"/>
                <a:sym typeface="Arial"/>
              </a:rPr>
              <a:t>27</a:t>
            </a:r>
            <a:r>
              <a:rPr lang="en-US" sz="1100">
                <a:solidFill>
                  <a:schemeClr val="dk1"/>
                </a:solidFill>
                <a:latin typeface="Arial"/>
                <a:ea typeface="Arial"/>
                <a:cs typeface="Arial"/>
                <a:sym typeface="Arial"/>
              </a:rPr>
              <a:t>(2), 2054–2072. https://doi.org/10.1002/ijfe.2259 </a:t>
            </a:r>
            <a:endParaRPr sz="110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Koju, L., Koju, R., &amp; Wang, S. (2019). Macroeconomic determinants of credit risks: evidence from high-income countries. </a:t>
            </a:r>
            <a:r>
              <a:rPr lang="en-US" sz="1200" i="1">
                <a:solidFill>
                  <a:schemeClr val="dk1"/>
                </a:solidFill>
                <a:latin typeface="Times New Roman"/>
                <a:ea typeface="Times New Roman"/>
                <a:cs typeface="Times New Roman"/>
                <a:sym typeface="Times New Roman"/>
              </a:rPr>
              <a:t>European Journal of Management and Business Economics</a:t>
            </a:r>
            <a:r>
              <a:rPr lang="en-US" sz="1200">
                <a:solidFill>
                  <a:schemeClr val="dk1"/>
                </a:solidFill>
                <a:latin typeface="Times New Roman"/>
                <a:ea typeface="Times New Roman"/>
                <a:cs typeface="Times New Roman"/>
                <a:sym typeface="Times New Roman"/>
              </a:rPr>
              <a:t>, </a:t>
            </a:r>
            <a:r>
              <a:rPr lang="en-US" sz="1200" i="1">
                <a:solidFill>
                  <a:schemeClr val="dk1"/>
                </a:solidFill>
                <a:latin typeface="Times New Roman"/>
                <a:ea typeface="Times New Roman"/>
                <a:cs typeface="Times New Roman"/>
                <a:sym typeface="Times New Roman"/>
              </a:rPr>
              <a:t>29</a:t>
            </a:r>
            <a:r>
              <a:rPr lang="en-US" sz="1200">
                <a:solidFill>
                  <a:schemeClr val="dk1"/>
                </a:solidFill>
                <a:latin typeface="Times New Roman"/>
                <a:ea typeface="Times New Roman"/>
                <a:cs typeface="Times New Roman"/>
                <a:sym typeface="Times New Roman"/>
              </a:rPr>
              <a:t>(1), 41–53. https://doi.org/10.1108/ejmbe-02-2018-0032</a:t>
            </a:r>
            <a:endParaRPr sz="120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body" idx="1"/>
          </p:nvPr>
        </p:nvSpPr>
        <p:spPr>
          <a:xfrm>
            <a:off x="990842" y="4496672"/>
            <a:ext cx="10515600" cy="911700"/>
          </a:xfrm>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r>
              <a:rPr lang="en-US"/>
              <a:t>Q &amp; A Time</a:t>
            </a:r>
            <a:endParaRPr/>
          </a:p>
        </p:txBody>
      </p:sp>
      <p:sp>
        <p:nvSpPr>
          <p:cNvPr id="270" name="Google Shape;270;p41"/>
          <p:cNvSpPr txBox="1">
            <a:spLocks noGrp="1"/>
          </p:cNvSpPr>
          <p:nvPr>
            <p:ph type="body" idx="2"/>
          </p:nvPr>
        </p:nvSpPr>
        <p:spPr>
          <a:xfrm>
            <a:off x="5512747" y="5570275"/>
            <a:ext cx="5993700" cy="781800"/>
          </a:xfrm>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r>
              <a:rPr lang="en-US" sz="1600" u="sng">
                <a:solidFill>
                  <a:schemeClr val="hlink"/>
                </a:solidFill>
                <a:hlinkClick r:id="rId3"/>
              </a:rPr>
              <a:t>zz231@duke.edu</a:t>
            </a:r>
            <a:r>
              <a:rPr lang="en-US" sz="1600"/>
              <a:t>; </a:t>
            </a:r>
            <a:r>
              <a:rPr lang="en-US" sz="1600" u="sng">
                <a:solidFill>
                  <a:schemeClr val="hlink"/>
                </a:solidFill>
                <a:hlinkClick r:id="rId4"/>
              </a:rPr>
              <a:t>cynthia.qiu@duke.edu</a:t>
            </a:r>
            <a:r>
              <a:rPr lang="en-US" sz="1600"/>
              <a:t>; </a:t>
            </a:r>
            <a:r>
              <a:rPr lang="en-US" sz="1600" u="sng">
                <a:solidFill>
                  <a:schemeClr val="hlink"/>
                </a:solidFill>
                <a:hlinkClick r:id="rId5"/>
              </a:rPr>
              <a:t>doris.xiong@duke.edu</a:t>
            </a:r>
            <a:r>
              <a:rPr lang="en-US" sz="1600"/>
              <a:t>; </a:t>
            </a:r>
            <a:r>
              <a:rPr lang="en-US" sz="1600" u="sng">
                <a:solidFill>
                  <a:schemeClr val="hlink"/>
                </a:solidFill>
                <a:hlinkClick r:id="rId6"/>
              </a:rPr>
              <a:t>jason.y.liao@duke.edu</a:t>
            </a:r>
            <a:r>
              <a:rPr lang="en-US" sz="1600"/>
              <a:t>; </a:t>
            </a:r>
            <a:r>
              <a:rPr lang="en-US" sz="1600" u="sng">
                <a:solidFill>
                  <a:schemeClr val="hlink"/>
                </a:solidFill>
                <a:hlinkClick r:id="rId7"/>
              </a:rPr>
              <a:t>shivam.dwivedi@duke.edu</a:t>
            </a:r>
            <a:r>
              <a:rPr lang="en-US" sz="1600"/>
              <a:t>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a:t>
            </a:r>
            <a:endParaRPr/>
          </a:p>
        </p:txBody>
      </p:sp>
      <p:sp>
        <p:nvSpPr>
          <p:cNvPr id="123" name="Google Shape;123;p19"/>
          <p:cNvSpPr txBox="1">
            <a:spLocks noGrp="1"/>
          </p:cNvSpPr>
          <p:nvPr>
            <p:ph type="body" idx="1"/>
          </p:nvPr>
        </p:nvSpPr>
        <p:spPr>
          <a:xfrm>
            <a:off x="703730" y="1691155"/>
            <a:ext cx="9648600" cy="4351200"/>
          </a:xfrm>
          <a:prstGeom prst="rect">
            <a:avLst/>
          </a:prstGeom>
        </p:spPr>
        <p:txBody>
          <a:bodyPr spcFirstLastPara="1" wrap="square" lIns="91425" tIns="45700" rIns="91425" bIns="45700" anchor="t" anchorCtr="0">
            <a:normAutofit fontScale="92500" lnSpcReduction="10000"/>
          </a:bodyPr>
          <a:lstStyle/>
          <a:p>
            <a:pPr marL="12700" lvl="0" indent="-12700" algn="l" rtl="0">
              <a:spcBef>
                <a:spcPts val="1000"/>
              </a:spcBef>
              <a:spcAft>
                <a:spcPts val="0"/>
              </a:spcAft>
              <a:buClr>
                <a:schemeClr val="dk1"/>
              </a:buClr>
              <a:buSzPct val="42307"/>
              <a:buFont typeface="Arial"/>
              <a:buNone/>
            </a:pPr>
            <a:r>
              <a:rPr lang="en-US" b="1"/>
              <a:t>1.	Project Overview:</a:t>
            </a:r>
            <a:endParaRPr sz="2600" b="1">
              <a:solidFill>
                <a:schemeClr val="dk1"/>
              </a:solidFill>
            </a:endParaRPr>
          </a:p>
          <a:p>
            <a:pPr marL="457200" lvl="0" indent="-357822" algn="l" rtl="0">
              <a:spcBef>
                <a:spcPts val="500"/>
              </a:spcBef>
              <a:spcAft>
                <a:spcPts val="0"/>
              </a:spcAft>
              <a:buClr>
                <a:schemeClr val="dk1"/>
              </a:buClr>
              <a:buSzPct val="91666"/>
              <a:buChar char="•"/>
            </a:pPr>
            <a:r>
              <a:rPr lang="en-US" sz="2400"/>
              <a:t>This project explores </a:t>
            </a:r>
            <a:r>
              <a:rPr lang="en-US" sz="2400" b="1"/>
              <a:t>the influence of macroeconomic variables and time persistence on credit risk</a:t>
            </a:r>
            <a:r>
              <a:rPr lang="en-US" sz="2400"/>
              <a:t>, with a specific focus on delinquency rate.</a:t>
            </a:r>
            <a:endParaRPr sz="2200">
              <a:solidFill>
                <a:schemeClr val="dk1"/>
              </a:solidFill>
            </a:endParaRPr>
          </a:p>
          <a:p>
            <a:pPr marL="0" lvl="0" indent="0" algn="l" rtl="0">
              <a:spcBef>
                <a:spcPts val="1000"/>
              </a:spcBef>
              <a:spcAft>
                <a:spcPts val="0"/>
              </a:spcAft>
              <a:buNone/>
            </a:pPr>
            <a:r>
              <a:rPr lang="en-US" b="1"/>
              <a:t>2. 	Project Description:</a:t>
            </a:r>
            <a:endParaRPr sz="2600" b="1">
              <a:solidFill>
                <a:schemeClr val="dk1"/>
              </a:solidFill>
            </a:endParaRPr>
          </a:p>
          <a:p>
            <a:pPr marL="457200" lvl="0" indent="-357822" algn="l" rtl="0">
              <a:spcBef>
                <a:spcPts val="500"/>
              </a:spcBef>
              <a:spcAft>
                <a:spcPts val="0"/>
              </a:spcAft>
              <a:buClr>
                <a:schemeClr val="dk1"/>
              </a:buClr>
              <a:buSzPct val="91666"/>
              <a:buChar char="•"/>
            </a:pPr>
            <a:r>
              <a:rPr lang="en-US" sz="2400"/>
              <a:t>The problem this project explores is the influence of macroeconomic variables and time persistence on credit risk, with a specific focus on </a:t>
            </a:r>
            <a:r>
              <a:rPr lang="en-US" sz="2400" b="1"/>
              <a:t>delinquency rate</a:t>
            </a:r>
            <a:r>
              <a:rPr lang="en-US" sz="2400"/>
              <a:t>. Employing quarterly data of the United States from </a:t>
            </a:r>
            <a:r>
              <a:rPr lang="en-US" sz="2400" b="1"/>
              <a:t>1991.1 to 2023.4,</a:t>
            </a:r>
            <a:r>
              <a:rPr lang="en-US" sz="2400"/>
              <a:t> this project aims to observe the impact of GDP, unemployment rate, interest rate and inflation rate on delinquency rate. The study of macroeconomic determinants of credit risk can provide some insights for the impact of policy. </a:t>
            </a:r>
            <a:endParaRPr sz="2200">
              <a:solidFill>
                <a:schemeClr val="dk1"/>
              </a:solidFill>
            </a:endParaRPr>
          </a:p>
          <a:p>
            <a:pPr marL="0" lvl="0" indent="0" algn="l" rtl="0">
              <a:spcBef>
                <a:spcPts val="10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Agenda</a:t>
            </a:r>
            <a:endParaRPr/>
          </a:p>
        </p:txBody>
      </p:sp>
      <p:sp>
        <p:nvSpPr>
          <p:cNvPr id="129" name="Google Shape;129;p20"/>
          <p:cNvSpPr txBox="1">
            <a:spLocks noGrp="1"/>
          </p:cNvSpPr>
          <p:nvPr>
            <p:ph type="body" idx="1"/>
          </p:nvPr>
        </p:nvSpPr>
        <p:spPr>
          <a:xfrm>
            <a:off x="703730" y="1691155"/>
            <a:ext cx="9648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b="1"/>
              <a:t>Motivation and Literature Review</a:t>
            </a:r>
            <a:endParaRPr b="1"/>
          </a:p>
          <a:p>
            <a:pPr marL="457200" lvl="0" indent="-342900" algn="l" rtl="0">
              <a:spcBef>
                <a:spcPts val="0"/>
              </a:spcBef>
              <a:spcAft>
                <a:spcPts val="0"/>
              </a:spcAft>
              <a:buSzPts val="1800"/>
              <a:buChar char="❖"/>
            </a:pPr>
            <a:r>
              <a:rPr lang="en-US" b="1"/>
              <a:t>Data and Data Visualization</a:t>
            </a:r>
            <a:endParaRPr b="1"/>
          </a:p>
          <a:p>
            <a:pPr marL="914400" lvl="1" indent="-342900" algn="l" rtl="0">
              <a:spcBef>
                <a:spcPts val="0"/>
              </a:spcBef>
              <a:spcAft>
                <a:spcPts val="0"/>
              </a:spcAft>
              <a:buSzPts val="1800"/>
              <a:buChar char="➢"/>
            </a:pPr>
            <a:r>
              <a:rPr lang="en-US"/>
              <a:t>Macroeconomic data</a:t>
            </a:r>
            <a:endParaRPr/>
          </a:p>
          <a:p>
            <a:pPr marL="914400" lvl="1" indent="-342900" algn="l" rtl="0">
              <a:spcBef>
                <a:spcPts val="0"/>
              </a:spcBef>
              <a:spcAft>
                <a:spcPts val="0"/>
              </a:spcAft>
              <a:buSzPts val="1800"/>
              <a:buChar char="➢"/>
            </a:pPr>
            <a:r>
              <a:rPr lang="en-US"/>
              <a:t>Delinquency rate</a:t>
            </a:r>
            <a:endParaRPr/>
          </a:p>
          <a:p>
            <a:pPr marL="914400" lvl="1" indent="-342900" algn="l" rtl="0">
              <a:spcBef>
                <a:spcPts val="0"/>
              </a:spcBef>
              <a:spcAft>
                <a:spcPts val="0"/>
              </a:spcAft>
              <a:buSzPts val="1800"/>
              <a:buChar char="➢"/>
            </a:pPr>
            <a:r>
              <a:rPr lang="en-US"/>
              <a:t>Correlation heatmap</a:t>
            </a:r>
            <a:endParaRPr/>
          </a:p>
          <a:p>
            <a:pPr marL="457200" lvl="0" indent="-342900" algn="l" rtl="0">
              <a:spcBef>
                <a:spcPts val="0"/>
              </a:spcBef>
              <a:spcAft>
                <a:spcPts val="0"/>
              </a:spcAft>
              <a:buSzPts val="1800"/>
              <a:buChar char="❖"/>
            </a:pPr>
            <a:r>
              <a:rPr lang="en-US" b="1"/>
              <a:t>Methodology</a:t>
            </a:r>
            <a:endParaRPr b="1"/>
          </a:p>
          <a:p>
            <a:pPr marL="457200" lvl="0" indent="-342900" algn="l" rtl="0">
              <a:spcBef>
                <a:spcPts val="0"/>
              </a:spcBef>
              <a:spcAft>
                <a:spcPts val="0"/>
              </a:spcAft>
              <a:buSzPts val="1800"/>
              <a:buChar char="❖"/>
            </a:pPr>
            <a:r>
              <a:rPr lang="en-US" b="1"/>
              <a:t>Result Analysis</a:t>
            </a:r>
            <a:endParaRPr b="1"/>
          </a:p>
          <a:p>
            <a:pPr marL="914400" lvl="1" indent="-342900" algn="l" rtl="0">
              <a:spcBef>
                <a:spcPts val="0"/>
              </a:spcBef>
              <a:spcAft>
                <a:spcPts val="0"/>
              </a:spcAft>
              <a:buSzPts val="1800"/>
              <a:buChar char="➢"/>
            </a:pPr>
            <a:r>
              <a:rPr lang="en-US"/>
              <a:t>Regression result</a:t>
            </a:r>
            <a:endParaRPr/>
          </a:p>
          <a:p>
            <a:pPr marL="914400" lvl="1" indent="-342900" algn="l" rtl="0">
              <a:spcBef>
                <a:spcPts val="0"/>
              </a:spcBef>
              <a:spcAft>
                <a:spcPts val="0"/>
              </a:spcAft>
              <a:buSzPts val="1800"/>
              <a:buChar char="➢"/>
            </a:pPr>
            <a:r>
              <a:rPr lang="en-US"/>
              <a:t>Prediction result</a:t>
            </a:r>
            <a:endParaRPr/>
          </a:p>
          <a:p>
            <a:pPr marL="457200" lvl="0" indent="-342900" algn="l" rtl="0">
              <a:spcBef>
                <a:spcPts val="0"/>
              </a:spcBef>
              <a:spcAft>
                <a:spcPts val="0"/>
              </a:spcAft>
              <a:buSzPts val="1800"/>
              <a:buChar char="❖"/>
            </a:pPr>
            <a:r>
              <a:rPr lang="en-US" b="1"/>
              <a:t>Conclusion</a:t>
            </a:r>
            <a:endParaRPr b="1"/>
          </a:p>
          <a:p>
            <a:pPr marL="457200" lvl="0" indent="-342900" algn="l" rtl="0">
              <a:spcBef>
                <a:spcPts val="0"/>
              </a:spcBef>
              <a:spcAft>
                <a:spcPts val="0"/>
              </a:spcAft>
              <a:buSzPts val="1800"/>
              <a:buChar char="❖"/>
            </a:pPr>
            <a:r>
              <a:rPr lang="en-US" b="1"/>
              <a:t>Individual Reflection</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999157" y="871570"/>
            <a:ext cx="11310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35" name="Google Shape;135;p21"/>
          <p:cNvSpPr txBox="1">
            <a:spLocks noGrp="1"/>
          </p:cNvSpPr>
          <p:nvPr>
            <p:ph type="body" idx="1"/>
          </p:nvPr>
        </p:nvSpPr>
        <p:spPr>
          <a:xfrm>
            <a:off x="999150" y="3058000"/>
            <a:ext cx="10730400" cy="1325700"/>
          </a:xfrm>
          <a:prstGeom prst="rect">
            <a:avLst/>
          </a:prstGeom>
        </p:spPr>
        <p:txBody>
          <a:bodyPr spcFirstLastPara="1" wrap="square" lIns="91425" tIns="45700" rIns="91425" bIns="45700" anchor="t" anchorCtr="0">
            <a:normAutofit/>
          </a:bodyPr>
          <a:lstStyle/>
          <a:p>
            <a:pPr marL="457200" lvl="0" indent="-482600" algn="l" rtl="0">
              <a:spcBef>
                <a:spcPts val="1000"/>
              </a:spcBef>
              <a:spcAft>
                <a:spcPts val="0"/>
              </a:spcAft>
              <a:buClr>
                <a:schemeClr val="dk1"/>
              </a:buClr>
              <a:buSzPts val="4000"/>
              <a:buAutoNum type="arabicPeriod"/>
            </a:pPr>
            <a:r>
              <a:rPr lang="en-US" sz="4000" b="1">
                <a:solidFill>
                  <a:schemeClr val="dk1"/>
                </a:solidFill>
              </a:rPr>
              <a:t>Motivation and Literature Review</a:t>
            </a:r>
            <a:endParaRPr sz="4000"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Motivation</a:t>
            </a:r>
            <a:endParaRPr/>
          </a:p>
        </p:txBody>
      </p:sp>
      <p:sp>
        <p:nvSpPr>
          <p:cNvPr id="141" name="Google Shape;141;p22"/>
          <p:cNvSpPr txBox="1">
            <a:spLocks noGrp="1"/>
          </p:cNvSpPr>
          <p:nvPr>
            <p:ph type="body" idx="1"/>
          </p:nvPr>
        </p:nvSpPr>
        <p:spPr>
          <a:xfrm>
            <a:off x="703730" y="1691155"/>
            <a:ext cx="9648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sz="2400"/>
              <a:t>Recent years have witnessed </a:t>
            </a:r>
            <a:r>
              <a:rPr lang="en-US" sz="2400" b="1"/>
              <a:t>significant volatility of macroeconomic conditions</a:t>
            </a:r>
            <a:r>
              <a:rPr lang="en-US" sz="2400"/>
              <a:t>, which may influence borrowers’ ability to repay loans. It can be partly represented by the delinquency rate, which is the proportion of loans that are past due time. Examining the correlation of macroeconomic variables and credit risk can inspire people about how economic environment impacts credit risk. </a:t>
            </a:r>
            <a:endParaRPr sz="2400"/>
          </a:p>
          <a:p>
            <a:pPr marL="457200" lvl="0" indent="0" algn="l" rtl="0">
              <a:spcBef>
                <a:spcPts val="1000"/>
              </a:spcBef>
              <a:spcAft>
                <a:spcPts val="0"/>
              </a:spcAft>
              <a:buNone/>
            </a:pPr>
            <a:endParaRPr sz="2400"/>
          </a:p>
          <a:p>
            <a:pPr marL="457200" lvl="0" indent="-368300" algn="l" rtl="0">
              <a:spcBef>
                <a:spcPts val="1000"/>
              </a:spcBef>
              <a:spcAft>
                <a:spcPts val="0"/>
              </a:spcAft>
              <a:buClr>
                <a:schemeClr val="dk1"/>
              </a:buClr>
              <a:buSzPts val="2200"/>
              <a:buChar char="•"/>
            </a:pPr>
            <a:r>
              <a:rPr lang="en-US" sz="2400"/>
              <a:t>Understanding how the </a:t>
            </a:r>
            <a:r>
              <a:rPr lang="en-US" sz="2400" b="1"/>
              <a:t>past delinquency rate</a:t>
            </a:r>
            <a:r>
              <a:rPr lang="en-US" sz="2400"/>
              <a:t> influences the likelihood of future delinquent issue also provides insights for the trends in credit risk dynamics over time.</a:t>
            </a:r>
            <a:r>
              <a:rPr lang="en-US" sz="2200">
                <a:solidFill>
                  <a:schemeClr val="dk1"/>
                </a:solidFill>
              </a:rPr>
              <a:t> </a:t>
            </a:r>
            <a:endParaRPr sz="2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Literature Review</a:t>
            </a:r>
            <a:endParaRPr/>
          </a:p>
        </p:txBody>
      </p:sp>
      <p:sp>
        <p:nvSpPr>
          <p:cNvPr id="147" name="Google Shape;147;p23"/>
          <p:cNvSpPr txBox="1">
            <a:spLocks noGrp="1"/>
          </p:cNvSpPr>
          <p:nvPr>
            <p:ph type="body" idx="1"/>
          </p:nvPr>
        </p:nvSpPr>
        <p:spPr>
          <a:xfrm>
            <a:off x="703730" y="1691155"/>
            <a:ext cx="9648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sz="2400"/>
              <a:t>Previous econometric literature focuses more on </a:t>
            </a:r>
            <a:r>
              <a:rPr lang="en-US" sz="2400" b="1"/>
              <a:t>non-performing loans</a:t>
            </a:r>
            <a:r>
              <a:rPr lang="en-US" sz="2400"/>
              <a:t> (Castro, 2013; Koju et al., 2020) and its conditions in E</a:t>
            </a:r>
            <a:r>
              <a:rPr lang="en-US" sz="2400" b="1"/>
              <a:t>uropean countries</a:t>
            </a:r>
            <a:r>
              <a:rPr lang="en-US" sz="2400"/>
              <a:t> (Castro, 2013; Carvalho et al., 2020). Some of the literatures (Castro, 2013) merged</a:t>
            </a:r>
            <a:r>
              <a:rPr lang="en-US" sz="2400" b="1"/>
              <a:t> time persistence</a:t>
            </a:r>
            <a:r>
              <a:rPr lang="en-US" sz="2400"/>
              <a:t> in the credit risk structure, which provides insights for this project. </a:t>
            </a:r>
            <a:endParaRPr sz="2400"/>
          </a:p>
          <a:p>
            <a:pPr marL="457200" lvl="0" indent="-381000" algn="l" rtl="0">
              <a:spcBef>
                <a:spcPts val="0"/>
              </a:spcBef>
              <a:spcAft>
                <a:spcPts val="0"/>
              </a:spcAft>
              <a:buSzPts val="2400"/>
              <a:buChar char="●"/>
            </a:pPr>
            <a:r>
              <a:rPr lang="en-US" sz="2400"/>
              <a:t>What we do:</a:t>
            </a:r>
            <a:endParaRPr sz="2400"/>
          </a:p>
          <a:p>
            <a:pPr marL="914400" lvl="1" indent="-381000" algn="l" rtl="0">
              <a:spcBef>
                <a:spcPts val="0"/>
              </a:spcBef>
              <a:spcAft>
                <a:spcPts val="0"/>
              </a:spcAft>
              <a:buSzPts val="2400"/>
              <a:buChar char="○"/>
            </a:pPr>
            <a:r>
              <a:rPr lang="en-US"/>
              <a:t>Use delinquency rate as a measurement, which differentiate from the previous studies</a:t>
            </a:r>
            <a:endParaRPr/>
          </a:p>
          <a:p>
            <a:pPr marL="914400" lvl="1" indent="-342900" algn="l" rtl="0">
              <a:spcBef>
                <a:spcPts val="0"/>
              </a:spcBef>
              <a:spcAft>
                <a:spcPts val="0"/>
              </a:spcAft>
              <a:buSzPts val="1800"/>
              <a:buChar char="○"/>
            </a:pPr>
            <a:r>
              <a:rPr lang="en-US"/>
              <a:t>Combine macroeconomic variables with time series model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999157" y="871570"/>
            <a:ext cx="11310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53" name="Google Shape;153;p24"/>
          <p:cNvSpPr txBox="1">
            <a:spLocks noGrp="1"/>
          </p:cNvSpPr>
          <p:nvPr>
            <p:ph type="body" idx="1"/>
          </p:nvPr>
        </p:nvSpPr>
        <p:spPr>
          <a:xfrm>
            <a:off x="999157" y="2197600"/>
            <a:ext cx="58659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54" name="Google Shape;154;p24"/>
          <p:cNvSpPr txBox="1">
            <a:spLocks noGrp="1"/>
          </p:cNvSpPr>
          <p:nvPr>
            <p:ph type="body" idx="1"/>
          </p:nvPr>
        </p:nvSpPr>
        <p:spPr>
          <a:xfrm>
            <a:off x="999150" y="3058000"/>
            <a:ext cx="10730400" cy="1325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4000" b="1">
                <a:solidFill>
                  <a:schemeClr val="dk1"/>
                </a:solidFill>
              </a:rPr>
              <a:t>2. Data and Data Visualization</a:t>
            </a:r>
            <a:endParaRPr sz="4000"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70373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Data Sources</a:t>
            </a:r>
            <a:endParaRPr/>
          </a:p>
        </p:txBody>
      </p:sp>
      <p:sp>
        <p:nvSpPr>
          <p:cNvPr id="160" name="Google Shape;160;p25"/>
          <p:cNvSpPr txBox="1">
            <a:spLocks noGrp="1"/>
          </p:cNvSpPr>
          <p:nvPr>
            <p:ph type="body" idx="1"/>
          </p:nvPr>
        </p:nvSpPr>
        <p:spPr>
          <a:xfrm>
            <a:off x="703730" y="1691155"/>
            <a:ext cx="9648600" cy="4351200"/>
          </a:xfrm>
          <a:prstGeom prst="rect">
            <a:avLst/>
          </a:prstGeom>
        </p:spPr>
        <p:txBody>
          <a:bodyPr spcFirstLastPara="1" wrap="square" lIns="91425" tIns="45700" rIns="91425" bIns="45700" anchor="t" anchorCtr="0">
            <a:normAutofit/>
          </a:bodyPr>
          <a:lstStyle/>
          <a:p>
            <a:pPr marL="457200" lvl="0" indent="-317500" algn="l" rtl="0">
              <a:lnSpc>
                <a:spcPct val="80000"/>
              </a:lnSpc>
              <a:spcBef>
                <a:spcPts val="1200"/>
              </a:spcBef>
              <a:spcAft>
                <a:spcPts val="0"/>
              </a:spcAft>
              <a:buClr>
                <a:schemeClr val="dk1"/>
              </a:buClr>
              <a:buSzPts val="1400"/>
              <a:buChar char="●"/>
            </a:pPr>
            <a:r>
              <a:rPr lang="en-US" sz="2500" b="1"/>
              <a:t>Federal Reserve Economic Data (FRED)</a:t>
            </a:r>
            <a:endParaRPr sz="1400" b="1">
              <a:solidFill>
                <a:schemeClr val="dk1"/>
              </a:solidFill>
              <a:latin typeface="Arial"/>
              <a:ea typeface="Arial"/>
              <a:cs typeface="Arial"/>
              <a:sym typeface="Arial"/>
            </a:endParaRPr>
          </a:p>
          <a:p>
            <a:pPr marL="457200" lvl="0" indent="457200" algn="l" rtl="0">
              <a:lnSpc>
                <a:spcPct val="80000"/>
              </a:lnSpc>
              <a:spcBef>
                <a:spcPts val="1200"/>
              </a:spcBef>
              <a:spcAft>
                <a:spcPts val="0"/>
              </a:spcAft>
              <a:buClr>
                <a:schemeClr val="dk1"/>
              </a:buClr>
              <a:buSzPts val="1100"/>
              <a:buFont typeface="Arial"/>
              <a:buNone/>
            </a:pPr>
            <a:r>
              <a:rPr lang="en-US" sz="2100"/>
              <a:t>Provides a wealth of economic data and information to promote economic education and enhance economic research.</a:t>
            </a:r>
            <a:endParaRPr sz="2100"/>
          </a:p>
          <a:p>
            <a:pPr marL="457200" lvl="0" indent="457200" algn="l" rtl="0">
              <a:lnSpc>
                <a:spcPct val="80000"/>
              </a:lnSpc>
              <a:spcBef>
                <a:spcPts val="1200"/>
              </a:spcBef>
              <a:spcAft>
                <a:spcPts val="0"/>
              </a:spcAft>
              <a:buClr>
                <a:schemeClr val="dk1"/>
              </a:buClr>
              <a:buSzPts val="1100"/>
              <a:buFont typeface="Arial"/>
              <a:buNone/>
            </a:pPr>
            <a:r>
              <a:rPr lang="en-US" sz="2100" b="1"/>
              <a:t>Delinquency Rates, GDP, Unemployment rate</a:t>
            </a:r>
            <a:endParaRPr sz="1900" b="1">
              <a:solidFill>
                <a:schemeClr val="dk1"/>
              </a:solidFill>
              <a:latin typeface="Arial"/>
              <a:ea typeface="Arial"/>
              <a:cs typeface="Arial"/>
              <a:sym typeface="Arial"/>
            </a:endParaRPr>
          </a:p>
          <a:p>
            <a:pPr marL="457200" lvl="0" indent="-317500" algn="l" rtl="0">
              <a:lnSpc>
                <a:spcPct val="80000"/>
              </a:lnSpc>
              <a:spcBef>
                <a:spcPts val="1200"/>
              </a:spcBef>
              <a:spcAft>
                <a:spcPts val="0"/>
              </a:spcAft>
              <a:buClr>
                <a:schemeClr val="dk1"/>
              </a:buClr>
              <a:buSzPts val="1400"/>
              <a:buChar char="●"/>
            </a:pPr>
            <a:r>
              <a:rPr lang="en-US" sz="2500" b="1"/>
              <a:t>Organization for Economic Cooperation and Development (OECD)</a:t>
            </a:r>
            <a:endParaRPr sz="1400" b="1">
              <a:solidFill>
                <a:schemeClr val="dk1"/>
              </a:solidFill>
              <a:latin typeface="Arial"/>
              <a:ea typeface="Arial"/>
              <a:cs typeface="Arial"/>
              <a:sym typeface="Arial"/>
            </a:endParaRPr>
          </a:p>
          <a:p>
            <a:pPr marL="457200" marR="0" lvl="0" indent="457200" algn="l" rtl="0">
              <a:lnSpc>
                <a:spcPct val="80000"/>
              </a:lnSpc>
              <a:spcBef>
                <a:spcPts val="1200"/>
              </a:spcBef>
              <a:spcAft>
                <a:spcPts val="0"/>
              </a:spcAft>
              <a:buNone/>
            </a:pPr>
            <a:r>
              <a:rPr lang="en-US" sz="2100"/>
              <a:t>Offers statistics and data across multiple countries, providing a platform to compare economic performance.</a:t>
            </a:r>
            <a:endParaRPr sz="2100"/>
          </a:p>
          <a:p>
            <a:pPr marL="457200" marR="0" lvl="0" indent="457200" algn="l" rtl="0">
              <a:lnSpc>
                <a:spcPct val="80000"/>
              </a:lnSpc>
              <a:spcBef>
                <a:spcPts val="1200"/>
              </a:spcBef>
              <a:spcAft>
                <a:spcPts val="0"/>
              </a:spcAft>
              <a:buNone/>
            </a:pPr>
            <a:r>
              <a:rPr lang="en-US" sz="2100" b="1"/>
              <a:t>Interest rate, Inflation rate (CPI)</a:t>
            </a:r>
            <a:endParaRPr sz="1400" b="1">
              <a:solidFill>
                <a:schemeClr val="dk1"/>
              </a:solidFill>
              <a:latin typeface="Arial"/>
              <a:ea typeface="Arial"/>
              <a:cs typeface="Arial"/>
              <a:sym typeface="Arial"/>
            </a:endParaRPr>
          </a:p>
          <a:p>
            <a:pPr marL="0" lvl="0" indent="0" algn="l" rtl="0">
              <a:lnSpc>
                <a:spcPct val="70000"/>
              </a:lnSpc>
              <a:spcBef>
                <a:spcPts val="1200"/>
              </a:spcBef>
              <a:spcAft>
                <a:spcPts val="0"/>
              </a:spcAft>
              <a:buNone/>
            </a:pPr>
            <a:endParaRPr sz="2500"/>
          </a:p>
        </p:txBody>
      </p:sp>
    </p:spTree>
  </p:cSld>
  <p:clrMapOvr>
    <a:masterClrMapping/>
  </p:clrMapOvr>
</p:sld>
</file>

<file path=ppt/theme/theme1.xml><?xml version="1.0" encoding="utf-8"?>
<a:theme xmlns:a="http://schemas.openxmlformats.org/drawingml/2006/main" name="1_Office Theme">
  <a:themeElements>
    <a:clrScheme name="Duke Custom 1">
      <a:dk1>
        <a:srgbClr val="000000"/>
      </a:dk1>
      <a:lt1>
        <a:srgbClr val="FFFFFF"/>
      </a:lt1>
      <a:dk2>
        <a:srgbClr val="44546A"/>
      </a:dk2>
      <a:lt2>
        <a:srgbClr val="E7E6E6"/>
      </a:lt2>
      <a:accent1>
        <a:srgbClr val="3154A4"/>
      </a:accent1>
      <a:accent2>
        <a:srgbClr val="FE495B"/>
      </a:accent2>
      <a:accent3>
        <a:srgbClr val="D2CCC1"/>
      </a:accent3>
      <a:accent4>
        <a:srgbClr val="009ADD"/>
      </a:accent4>
      <a:accent5>
        <a:srgbClr val="6AA2B8"/>
      </a:accent5>
      <a:accent6>
        <a:srgbClr val="978B8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1257</Words>
  <Application>Microsoft Macintosh PowerPoint</Application>
  <PresentationFormat>宽屏</PresentationFormat>
  <Paragraphs>126</Paragraphs>
  <Slides>26</Slides>
  <Notes>26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Georgia</vt:lpstr>
      <vt:lpstr>Times New Roman</vt:lpstr>
      <vt:lpstr>Quattrocento Sans</vt:lpstr>
      <vt:lpstr>Arial</vt:lpstr>
      <vt:lpstr>Domine</vt:lpstr>
      <vt:lpstr>1_Office Theme</vt:lpstr>
      <vt:lpstr>PowerPoint 演示文稿</vt:lpstr>
      <vt:lpstr>Team 6</vt:lpstr>
      <vt:lpstr>Introduction</vt:lpstr>
      <vt:lpstr>Agenda</vt:lpstr>
      <vt:lpstr>PowerPoint 演示文稿</vt:lpstr>
      <vt:lpstr>Motivation</vt:lpstr>
      <vt:lpstr>Literature Review</vt:lpstr>
      <vt:lpstr>PowerPoint 演示文稿</vt:lpstr>
      <vt:lpstr>Data Sources</vt:lpstr>
      <vt:lpstr>Macroeconomic Data</vt:lpstr>
      <vt:lpstr>Credit Risk: Delinquency Rate</vt:lpstr>
      <vt:lpstr>Correlation Heatmap</vt:lpstr>
      <vt:lpstr>Cluster Formation</vt:lpstr>
      <vt:lpstr>PowerPoint 演示文稿</vt:lpstr>
      <vt:lpstr>Methodology</vt:lpstr>
      <vt:lpstr>Methodology</vt:lpstr>
      <vt:lpstr>PowerPoint 演示文稿</vt:lpstr>
      <vt:lpstr>Regression table</vt:lpstr>
      <vt:lpstr>Regression Results</vt:lpstr>
      <vt:lpstr>Prediction Results</vt:lpstr>
      <vt:lpstr>PowerPoint 演示文稿</vt:lpstr>
      <vt:lpstr>Conclusion</vt:lpstr>
      <vt:lpstr>Limitations and Future Research</vt:lpstr>
      <vt:lpstr>PowerPoint 演示文稿</vt:lpstr>
      <vt:lpstr>Reference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Zhijing Zhang</cp:lastModifiedBy>
  <cp:revision>1</cp:revision>
  <dcterms:modified xsi:type="dcterms:W3CDTF">2024-04-26T17:36:50Z</dcterms:modified>
</cp:coreProperties>
</file>